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8"/>
  </p:notesMasterIdLst>
  <p:handoutMasterIdLst>
    <p:handoutMasterId r:id="rId59"/>
  </p:handoutMasterIdLst>
  <p:sldIdLst>
    <p:sldId id="336" r:id="rId2"/>
    <p:sldId id="546" r:id="rId3"/>
    <p:sldId id="617" r:id="rId4"/>
    <p:sldId id="632" r:id="rId5"/>
    <p:sldId id="574" r:id="rId6"/>
    <p:sldId id="576" r:id="rId7"/>
    <p:sldId id="577" r:id="rId8"/>
    <p:sldId id="578" r:id="rId9"/>
    <p:sldId id="579" r:id="rId10"/>
    <p:sldId id="581" r:id="rId11"/>
    <p:sldId id="615" r:id="rId12"/>
    <p:sldId id="575" r:id="rId13"/>
    <p:sldId id="616" r:id="rId14"/>
    <p:sldId id="618" r:id="rId15"/>
    <p:sldId id="623" r:id="rId16"/>
    <p:sldId id="624" r:id="rId17"/>
    <p:sldId id="619" r:id="rId18"/>
    <p:sldId id="620" r:id="rId19"/>
    <p:sldId id="621" r:id="rId20"/>
    <p:sldId id="600" r:id="rId21"/>
    <p:sldId id="602" r:id="rId22"/>
    <p:sldId id="603" r:id="rId23"/>
    <p:sldId id="625" r:id="rId24"/>
    <p:sldId id="626" r:id="rId25"/>
    <p:sldId id="627" r:id="rId26"/>
    <p:sldId id="601" r:id="rId27"/>
    <p:sldId id="607" r:id="rId28"/>
    <p:sldId id="582" r:id="rId29"/>
    <p:sldId id="583" r:id="rId30"/>
    <p:sldId id="549" r:id="rId31"/>
    <p:sldId id="552" r:id="rId32"/>
    <p:sldId id="593" r:id="rId33"/>
    <p:sldId id="594" r:id="rId34"/>
    <p:sldId id="595" r:id="rId35"/>
    <p:sldId id="596" r:id="rId36"/>
    <p:sldId id="628" r:id="rId37"/>
    <p:sldId id="604" r:id="rId38"/>
    <p:sldId id="609" r:id="rId39"/>
    <p:sldId id="611" r:id="rId40"/>
    <p:sldId id="610" r:id="rId41"/>
    <p:sldId id="608" r:id="rId42"/>
    <p:sldId id="622" r:id="rId43"/>
    <p:sldId id="597" r:id="rId44"/>
    <p:sldId id="613" r:id="rId45"/>
    <p:sldId id="614" r:id="rId46"/>
    <p:sldId id="629" r:id="rId47"/>
    <p:sldId id="630" r:id="rId48"/>
    <p:sldId id="631" r:id="rId49"/>
    <p:sldId id="633" r:id="rId50"/>
    <p:sldId id="634" r:id="rId51"/>
    <p:sldId id="636" r:id="rId52"/>
    <p:sldId id="635" r:id="rId53"/>
    <p:sldId id="637" r:id="rId54"/>
    <p:sldId id="599" r:id="rId55"/>
    <p:sldId id="612" r:id="rId56"/>
    <p:sldId id="504" r:id="rId57"/>
  </p:sldIdLst>
  <p:sldSz cx="9144000" cy="6858000" type="screen4x3"/>
  <p:notesSz cx="6799263" cy="9929813"/>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808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29" autoAdjust="0"/>
    <p:restoredTop sz="94614" autoAdjust="0"/>
  </p:normalViewPr>
  <p:slideViewPr>
    <p:cSldViewPr>
      <p:cViewPr varScale="1">
        <p:scale>
          <a:sx n="71" d="100"/>
          <a:sy n="71" d="100"/>
        </p:scale>
        <p:origin x="90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935" cy="496891"/>
          </a:xfrm>
          <a:prstGeom prst="rect">
            <a:avLst/>
          </a:prstGeom>
        </p:spPr>
        <p:txBody>
          <a:bodyPr vert="horz" lIns="92135" tIns="46067" rIns="92135" bIns="46067" rtlCol="0"/>
          <a:lstStyle>
            <a:lvl1pPr algn="l" eaLnBrk="1" fontAlgn="auto" hangingPunct="1">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sz="quarter" idx="1"/>
          </p:nvPr>
        </p:nvSpPr>
        <p:spPr>
          <a:xfrm>
            <a:off x="3850726" y="0"/>
            <a:ext cx="2946934" cy="496891"/>
          </a:xfrm>
          <a:prstGeom prst="rect">
            <a:avLst/>
          </a:prstGeom>
        </p:spPr>
        <p:txBody>
          <a:bodyPr vert="horz" lIns="92135" tIns="46067" rIns="92135" bIns="46067" rtlCol="0"/>
          <a:lstStyle>
            <a:lvl1pPr algn="r" eaLnBrk="1" fontAlgn="auto" hangingPunct="1">
              <a:spcBef>
                <a:spcPts val="0"/>
              </a:spcBef>
              <a:spcAft>
                <a:spcPts val="0"/>
              </a:spcAft>
              <a:defRPr sz="1200">
                <a:latin typeface="+mn-lt"/>
              </a:defRPr>
            </a:lvl1pPr>
          </a:lstStyle>
          <a:p>
            <a:pPr>
              <a:defRPr/>
            </a:pPr>
            <a:fld id="{E6F65D5C-A4BB-4FBC-9657-FB73A582D01F}" type="datetimeFigureOut">
              <a:rPr lang="cs-CZ"/>
              <a:pPr>
                <a:defRPr/>
              </a:pPr>
              <a:t>14.12.2020</a:t>
            </a:fld>
            <a:endParaRPr lang="cs-CZ" dirty="0"/>
          </a:p>
        </p:txBody>
      </p:sp>
      <p:sp>
        <p:nvSpPr>
          <p:cNvPr id="4" name="Zástupný symbol pro zápatí 3"/>
          <p:cNvSpPr>
            <a:spLocks noGrp="1"/>
          </p:cNvSpPr>
          <p:nvPr>
            <p:ph type="ftr" sz="quarter" idx="2"/>
          </p:nvPr>
        </p:nvSpPr>
        <p:spPr>
          <a:xfrm>
            <a:off x="1" y="9431325"/>
            <a:ext cx="2946935" cy="496890"/>
          </a:xfrm>
          <a:prstGeom prst="rect">
            <a:avLst/>
          </a:prstGeom>
        </p:spPr>
        <p:txBody>
          <a:bodyPr vert="horz" lIns="92135" tIns="46067" rIns="92135" bIns="46067" rtlCol="0" anchor="b"/>
          <a:lstStyle>
            <a:lvl1pPr algn="l" eaLnBrk="1" fontAlgn="auto" hangingPunct="1">
              <a:spcBef>
                <a:spcPts val="0"/>
              </a:spcBef>
              <a:spcAft>
                <a:spcPts val="0"/>
              </a:spcAft>
              <a:defRPr sz="1200">
                <a:latin typeface="+mn-lt"/>
              </a:defRPr>
            </a:lvl1pPr>
          </a:lstStyle>
          <a:p>
            <a:pPr>
              <a:defRPr/>
            </a:pPr>
            <a:endParaRPr lang="cs-CZ"/>
          </a:p>
        </p:txBody>
      </p:sp>
      <p:sp>
        <p:nvSpPr>
          <p:cNvPr id="5" name="Zástupný symbol pro číslo snímku 4"/>
          <p:cNvSpPr>
            <a:spLocks noGrp="1"/>
          </p:cNvSpPr>
          <p:nvPr>
            <p:ph type="sldNum" sz="quarter" idx="3"/>
          </p:nvPr>
        </p:nvSpPr>
        <p:spPr>
          <a:xfrm>
            <a:off x="3850726" y="9431325"/>
            <a:ext cx="2946934" cy="496890"/>
          </a:xfrm>
          <a:prstGeom prst="rect">
            <a:avLst/>
          </a:prstGeom>
        </p:spPr>
        <p:txBody>
          <a:bodyPr vert="horz" wrap="square" lIns="92135" tIns="46067" rIns="92135" bIns="46067"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E9C236B-E95D-4E96-A497-89E4C893628C}" type="slidenum">
              <a:rPr lang="cs-CZ"/>
              <a:pPr>
                <a:defRPr/>
              </a:pPr>
              <a:t>‹#›</a:t>
            </a:fld>
            <a:endParaRPr lang="cs-CZ"/>
          </a:p>
        </p:txBody>
      </p:sp>
    </p:spTree>
    <p:extLst>
      <p:ext uri="{BB962C8B-B14F-4D97-AF65-F5344CB8AC3E}">
        <p14:creationId xmlns:p14="http://schemas.microsoft.com/office/powerpoint/2010/main" val="1732624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935" cy="496891"/>
          </a:xfrm>
          <a:prstGeom prst="rect">
            <a:avLst/>
          </a:prstGeom>
        </p:spPr>
        <p:txBody>
          <a:bodyPr vert="horz" lIns="91453" tIns="45727" rIns="91453" bIns="45727" rtlCol="0"/>
          <a:lstStyle>
            <a:lvl1pPr algn="l" eaLnBrk="1" fontAlgn="auto" hangingPunct="1">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50726" y="0"/>
            <a:ext cx="2946934" cy="496891"/>
          </a:xfrm>
          <a:prstGeom prst="rect">
            <a:avLst/>
          </a:prstGeom>
        </p:spPr>
        <p:txBody>
          <a:bodyPr vert="horz" lIns="91453" tIns="45727" rIns="91453" bIns="45727" rtlCol="0"/>
          <a:lstStyle>
            <a:lvl1pPr algn="r" eaLnBrk="1" fontAlgn="auto" hangingPunct="1">
              <a:spcBef>
                <a:spcPts val="0"/>
              </a:spcBef>
              <a:spcAft>
                <a:spcPts val="0"/>
              </a:spcAft>
              <a:defRPr sz="1200">
                <a:latin typeface="+mn-lt"/>
              </a:defRPr>
            </a:lvl1pPr>
          </a:lstStyle>
          <a:p>
            <a:pPr>
              <a:defRPr/>
            </a:pPr>
            <a:fld id="{3C1AC331-86C7-4383-8613-FAF2D6824200}" type="datetimeFigureOut">
              <a:rPr lang="cs-CZ"/>
              <a:pPr>
                <a:defRPr/>
              </a:pPr>
              <a:t>14.12.2020</a:t>
            </a:fld>
            <a:endParaRPr lang="cs-CZ" dirty="0"/>
          </a:p>
        </p:txBody>
      </p:sp>
      <p:sp>
        <p:nvSpPr>
          <p:cNvPr id="4" name="Zástupný symbol pro obrázek snímku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1453" tIns="45727" rIns="91453" bIns="45727" rtlCol="0" anchor="ctr"/>
          <a:lstStyle/>
          <a:p>
            <a:pPr lvl="0"/>
            <a:endParaRPr lang="cs-CZ" noProof="0" dirty="0"/>
          </a:p>
        </p:txBody>
      </p:sp>
      <p:sp>
        <p:nvSpPr>
          <p:cNvPr id="5" name="Zástupný symbol pro poznámky 4"/>
          <p:cNvSpPr>
            <a:spLocks noGrp="1"/>
          </p:cNvSpPr>
          <p:nvPr>
            <p:ph type="body" sz="quarter" idx="3"/>
          </p:nvPr>
        </p:nvSpPr>
        <p:spPr>
          <a:xfrm>
            <a:off x="679446" y="4716461"/>
            <a:ext cx="5440372" cy="4468816"/>
          </a:xfrm>
          <a:prstGeom prst="rect">
            <a:avLst/>
          </a:prstGeom>
        </p:spPr>
        <p:txBody>
          <a:bodyPr vert="horz" lIns="91453" tIns="45727" rIns="91453" bIns="45727"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1" y="9431325"/>
            <a:ext cx="2946935" cy="496890"/>
          </a:xfrm>
          <a:prstGeom prst="rect">
            <a:avLst/>
          </a:prstGeom>
        </p:spPr>
        <p:txBody>
          <a:bodyPr vert="horz" lIns="91453" tIns="45727" rIns="91453" bIns="45727" rtlCol="0" anchor="b"/>
          <a:lstStyle>
            <a:lvl1pPr algn="l" eaLnBrk="1" fontAlgn="auto" hangingPunct="1">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50726" y="9431325"/>
            <a:ext cx="2946934" cy="496890"/>
          </a:xfrm>
          <a:prstGeom prst="rect">
            <a:avLst/>
          </a:prstGeom>
        </p:spPr>
        <p:txBody>
          <a:bodyPr vert="horz" wrap="square" lIns="91453" tIns="45727" rIns="91453" bIns="45727"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302C679-6959-4C43-B675-80048131DDE2}" type="slidenum">
              <a:rPr lang="cs-CZ"/>
              <a:pPr>
                <a:defRPr/>
              </a:pPr>
              <a:t>‹#›</a:t>
            </a:fld>
            <a:endParaRPr lang="cs-CZ"/>
          </a:p>
        </p:txBody>
      </p:sp>
    </p:spTree>
    <p:extLst>
      <p:ext uri="{BB962C8B-B14F-4D97-AF65-F5344CB8AC3E}">
        <p14:creationId xmlns:p14="http://schemas.microsoft.com/office/powerpoint/2010/main" val="18683334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2</a:t>
            </a:fld>
            <a:endParaRPr lang="cs-CZ"/>
          </a:p>
        </p:txBody>
      </p:sp>
    </p:spTree>
    <p:extLst>
      <p:ext uri="{BB962C8B-B14F-4D97-AF65-F5344CB8AC3E}">
        <p14:creationId xmlns:p14="http://schemas.microsoft.com/office/powerpoint/2010/main" val="321830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3</a:t>
            </a:fld>
            <a:endParaRPr lang="cs-CZ"/>
          </a:p>
        </p:txBody>
      </p:sp>
    </p:spTree>
    <p:extLst>
      <p:ext uri="{BB962C8B-B14F-4D97-AF65-F5344CB8AC3E}">
        <p14:creationId xmlns:p14="http://schemas.microsoft.com/office/powerpoint/2010/main" val="3741533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4</a:t>
            </a:fld>
            <a:endParaRPr lang="cs-CZ"/>
          </a:p>
        </p:txBody>
      </p:sp>
    </p:spTree>
    <p:extLst>
      <p:ext uri="{BB962C8B-B14F-4D97-AF65-F5344CB8AC3E}">
        <p14:creationId xmlns:p14="http://schemas.microsoft.com/office/powerpoint/2010/main" val="177223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30</a:t>
            </a:fld>
            <a:endParaRPr lang="cs-CZ"/>
          </a:p>
        </p:txBody>
      </p:sp>
    </p:spTree>
    <p:extLst>
      <p:ext uri="{BB962C8B-B14F-4D97-AF65-F5344CB8AC3E}">
        <p14:creationId xmlns:p14="http://schemas.microsoft.com/office/powerpoint/2010/main" val="2567102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31</a:t>
            </a:fld>
            <a:endParaRPr lang="cs-CZ"/>
          </a:p>
        </p:txBody>
      </p:sp>
    </p:spTree>
    <p:extLst>
      <p:ext uri="{BB962C8B-B14F-4D97-AF65-F5344CB8AC3E}">
        <p14:creationId xmlns:p14="http://schemas.microsoft.com/office/powerpoint/2010/main" val="3501027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54</a:t>
            </a:fld>
            <a:endParaRPr lang="cs-CZ"/>
          </a:p>
        </p:txBody>
      </p:sp>
    </p:spTree>
    <p:extLst>
      <p:ext uri="{BB962C8B-B14F-4D97-AF65-F5344CB8AC3E}">
        <p14:creationId xmlns:p14="http://schemas.microsoft.com/office/powerpoint/2010/main" val="885367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55</a:t>
            </a:fld>
            <a:endParaRPr lang="cs-CZ"/>
          </a:p>
        </p:txBody>
      </p:sp>
    </p:spTree>
    <p:extLst>
      <p:ext uri="{BB962C8B-B14F-4D97-AF65-F5344CB8AC3E}">
        <p14:creationId xmlns:p14="http://schemas.microsoft.com/office/powerpoint/2010/main" val="3290406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cs-CZ"/>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30738A4A-307E-48EA-9D7D-7421347483B8}" type="datetimeFigureOut">
              <a:rPr lang="cs-CZ"/>
              <a:pPr>
                <a:defRPr/>
              </a:pPr>
              <a:t>14.12.2020</a:t>
            </a:fld>
            <a:endParaRPr lang="cs-CZ" dirty="0"/>
          </a:p>
        </p:txBody>
      </p:sp>
      <p:sp>
        <p:nvSpPr>
          <p:cNvPr id="9" name="Footer Placeholder 4"/>
          <p:cNvSpPr>
            <a:spLocks noGrp="1"/>
          </p:cNvSpPr>
          <p:nvPr>
            <p:ph type="ftr" sz="quarter" idx="11"/>
          </p:nvPr>
        </p:nvSpPr>
        <p:spPr/>
        <p:txBody>
          <a:bodyPr/>
          <a:lstStyle>
            <a:lvl1pPr>
              <a:defRPr/>
            </a:lvl1pPr>
          </a:lstStyle>
          <a:p>
            <a:pPr>
              <a:defRPr/>
            </a:pPr>
            <a:endParaRPr lang="cs-CZ"/>
          </a:p>
        </p:txBody>
      </p:sp>
      <p:sp>
        <p:nvSpPr>
          <p:cNvPr id="10" name="Slide Number Placeholder 5"/>
          <p:cNvSpPr>
            <a:spLocks noGrp="1"/>
          </p:cNvSpPr>
          <p:nvPr>
            <p:ph type="sldNum" sz="quarter" idx="12"/>
          </p:nvPr>
        </p:nvSpPr>
        <p:spPr/>
        <p:txBody>
          <a:bodyPr/>
          <a:lstStyle>
            <a:lvl1pPr>
              <a:defRPr/>
            </a:lvl1pPr>
          </a:lstStyle>
          <a:p>
            <a:pPr>
              <a:defRPr/>
            </a:pPr>
            <a:fld id="{F63DC023-BCFE-45DF-B698-88FBFC80FF0D}" type="slidenum">
              <a:rPr lang="cs-CZ"/>
              <a:pPr>
                <a:defRPr/>
              </a:pPr>
              <a:t>‹#›</a:t>
            </a:fld>
            <a:endParaRPr lang="cs-CZ"/>
          </a:p>
        </p:txBody>
      </p:sp>
    </p:spTree>
    <p:extLst>
      <p:ext uri="{BB962C8B-B14F-4D97-AF65-F5344CB8AC3E}">
        <p14:creationId xmlns:p14="http://schemas.microsoft.com/office/powerpoint/2010/main" val="1910899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Klepnutím lze upravit styl předlohy nadpisů.</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66CE1222-14EA-4927-8613-80A2C8DFAE2A}" type="datetimeFigureOut">
              <a:rPr lang="cs-CZ"/>
              <a:pPr>
                <a:defRPr/>
              </a:pPr>
              <a:t>14.12.2020</a:t>
            </a:fld>
            <a:endParaRPr lang="cs-CZ" dirty="0"/>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FC04CA3C-4C59-4E32-BCFF-D55FD5FF09A7}" type="slidenum">
              <a:rPr lang="cs-CZ"/>
              <a:pPr>
                <a:defRPr/>
              </a:pPr>
              <a:t>‹#›</a:t>
            </a:fld>
            <a:endParaRPr lang="cs-CZ"/>
          </a:p>
        </p:txBody>
      </p:sp>
    </p:spTree>
    <p:extLst>
      <p:ext uri="{BB962C8B-B14F-4D97-AF65-F5344CB8AC3E}">
        <p14:creationId xmlns:p14="http://schemas.microsoft.com/office/powerpoint/2010/main" val="769570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cs-CZ"/>
              <a:t>Klepnutím lze upravit styl předlohy nadpisů.</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39313A93-27CF-4024-A62B-6E0F905FF245}" type="datetimeFigureOut">
              <a:rPr lang="cs-CZ"/>
              <a:pPr>
                <a:defRPr/>
              </a:pPr>
              <a:t>14.12.2020</a:t>
            </a:fld>
            <a:endParaRPr lang="cs-CZ" dirty="0"/>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F13A2952-B1D9-4CDA-89F5-3E765805AE7B}" type="slidenum">
              <a:rPr lang="cs-CZ"/>
              <a:pPr>
                <a:defRPr/>
              </a:pPr>
              <a:t>‹#›</a:t>
            </a:fld>
            <a:endParaRPr lang="cs-CZ"/>
          </a:p>
        </p:txBody>
      </p:sp>
    </p:spTree>
    <p:extLst>
      <p:ext uri="{BB962C8B-B14F-4D97-AF65-F5344CB8AC3E}">
        <p14:creationId xmlns:p14="http://schemas.microsoft.com/office/powerpoint/2010/main" val="3776477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5904C6E-634E-485A-B280-3B8C1F93F1E1}" type="slidenum">
              <a:rPr lang="cs-CZ"/>
              <a:pPr>
                <a:defRPr/>
              </a:pPr>
              <a:t>‹#›</a:t>
            </a:fld>
            <a:endParaRPr lang="cs-CZ"/>
          </a:p>
        </p:txBody>
      </p:sp>
    </p:spTree>
    <p:extLst>
      <p:ext uri="{BB962C8B-B14F-4D97-AF65-F5344CB8AC3E}">
        <p14:creationId xmlns:p14="http://schemas.microsoft.com/office/powerpoint/2010/main" val="2278641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Klepnutím lze upravit styl předlohy nadpisů.</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4269BF88-C894-41D1-A1F2-57136DAC8324}" type="datetimeFigureOut">
              <a:rPr lang="cs-CZ"/>
              <a:pPr>
                <a:defRPr/>
              </a:pPr>
              <a:t>14.12.2020</a:t>
            </a:fld>
            <a:endParaRPr lang="cs-CZ" dirty="0"/>
          </a:p>
        </p:txBody>
      </p:sp>
      <p:sp>
        <p:nvSpPr>
          <p:cNvPr id="5" name="Footer Placeholder 4"/>
          <p:cNvSpPr>
            <a:spLocks noGrp="1"/>
          </p:cNvSpPr>
          <p:nvPr>
            <p:ph type="ftr" sz="quarter" idx="15"/>
          </p:nvPr>
        </p:nvSpPr>
        <p:spPr/>
        <p:txBody>
          <a:bodyPr/>
          <a:lstStyle>
            <a:lvl1pPr>
              <a:defRPr/>
            </a:lvl1pPr>
          </a:lstStyle>
          <a:p>
            <a:pPr>
              <a:defRPr/>
            </a:pPr>
            <a:endParaRPr lang="cs-CZ"/>
          </a:p>
        </p:txBody>
      </p:sp>
      <p:sp>
        <p:nvSpPr>
          <p:cNvPr id="6" name="Slide Number Placeholder 5"/>
          <p:cNvSpPr>
            <a:spLocks noGrp="1"/>
          </p:cNvSpPr>
          <p:nvPr>
            <p:ph type="sldNum" sz="quarter" idx="16"/>
          </p:nvPr>
        </p:nvSpPr>
        <p:spPr/>
        <p:txBody>
          <a:bodyPr/>
          <a:lstStyle>
            <a:lvl1pPr>
              <a:defRPr/>
            </a:lvl1pPr>
          </a:lstStyle>
          <a:p>
            <a:pPr>
              <a:defRPr/>
            </a:pPr>
            <a:fld id="{B7D107A1-ACA6-416D-88D5-A58BDED71DB1}" type="slidenum">
              <a:rPr lang="cs-CZ"/>
              <a:pPr>
                <a:defRPr/>
              </a:pPr>
              <a:t>‹#›</a:t>
            </a:fld>
            <a:endParaRPr lang="cs-CZ"/>
          </a:p>
        </p:txBody>
      </p:sp>
    </p:spTree>
    <p:extLst>
      <p:ext uri="{BB962C8B-B14F-4D97-AF65-F5344CB8AC3E}">
        <p14:creationId xmlns:p14="http://schemas.microsoft.com/office/powerpoint/2010/main" val="293085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cs-CZ"/>
              <a:t>Klepnutím lze upravit styl předlohy nadpisů.</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1B5896E8-5B95-4399-94E1-7D723CBC69CD}" type="datetimeFigureOut">
              <a:rPr lang="cs-CZ"/>
              <a:pPr>
                <a:defRPr/>
              </a:pPr>
              <a:t>14.12.2020</a:t>
            </a:fld>
            <a:endParaRPr lang="cs-CZ" dirty="0"/>
          </a:p>
        </p:txBody>
      </p:sp>
      <p:sp>
        <p:nvSpPr>
          <p:cNvPr id="9" name="Footer Placeholder 4"/>
          <p:cNvSpPr>
            <a:spLocks noGrp="1"/>
          </p:cNvSpPr>
          <p:nvPr>
            <p:ph type="ftr" sz="quarter" idx="11"/>
          </p:nvPr>
        </p:nvSpPr>
        <p:spPr/>
        <p:txBody>
          <a:bodyPr/>
          <a:lstStyle>
            <a:lvl1pPr>
              <a:defRPr/>
            </a:lvl1pPr>
          </a:lstStyle>
          <a:p>
            <a:pPr>
              <a:defRPr/>
            </a:pPr>
            <a:endParaRPr lang="cs-CZ"/>
          </a:p>
        </p:txBody>
      </p:sp>
      <p:sp>
        <p:nvSpPr>
          <p:cNvPr id="10" name="Slide Number Placeholder 5"/>
          <p:cNvSpPr>
            <a:spLocks noGrp="1"/>
          </p:cNvSpPr>
          <p:nvPr>
            <p:ph type="sldNum" sz="quarter" idx="12"/>
          </p:nvPr>
        </p:nvSpPr>
        <p:spPr/>
        <p:txBody>
          <a:bodyPr/>
          <a:lstStyle>
            <a:lvl1pPr>
              <a:defRPr/>
            </a:lvl1pPr>
          </a:lstStyle>
          <a:p>
            <a:pPr>
              <a:defRPr/>
            </a:pPr>
            <a:fld id="{E1341A4B-4828-4F0A-B55C-984ACF34E94F}" type="slidenum">
              <a:rPr lang="cs-CZ"/>
              <a:pPr>
                <a:defRPr/>
              </a:pPr>
              <a:t>‹#›</a:t>
            </a:fld>
            <a:endParaRPr lang="cs-CZ"/>
          </a:p>
        </p:txBody>
      </p:sp>
    </p:spTree>
    <p:extLst>
      <p:ext uri="{BB962C8B-B14F-4D97-AF65-F5344CB8AC3E}">
        <p14:creationId xmlns:p14="http://schemas.microsoft.com/office/powerpoint/2010/main" val="4160933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Klepnutím lze upravit styl předlohy nadpisů.</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6ED0D87F-0568-4D25-B65A-DAFCAE4E018C}" type="datetimeFigureOut">
              <a:rPr lang="cs-CZ"/>
              <a:pPr>
                <a:defRPr/>
              </a:pPr>
              <a:t>14.12.2020</a:t>
            </a:fld>
            <a:endParaRPr lang="cs-CZ" dirty="0"/>
          </a:p>
        </p:txBody>
      </p:sp>
      <p:sp>
        <p:nvSpPr>
          <p:cNvPr id="6" name="Footer Placeholder 4"/>
          <p:cNvSpPr>
            <a:spLocks noGrp="1"/>
          </p:cNvSpPr>
          <p:nvPr>
            <p:ph type="ftr" sz="quarter" idx="16"/>
          </p:nvPr>
        </p:nvSpPr>
        <p:spPr/>
        <p:txBody>
          <a:bodyPr/>
          <a:lstStyle>
            <a:lvl1pPr>
              <a:defRPr/>
            </a:lvl1pPr>
          </a:lstStyle>
          <a:p>
            <a:pPr>
              <a:defRPr/>
            </a:pPr>
            <a:endParaRPr lang="cs-CZ"/>
          </a:p>
        </p:txBody>
      </p:sp>
      <p:sp>
        <p:nvSpPr>
          <p:cNvPr id="7" name="Slide Number Placeholder 5"/>
          <p:cNvSpPr>
            <a:spLocks noGrp="1"/>
          </p:cNvSpPr>
          <p:nvPr>
            <p:ph type="sldNum" sz="quarter" idx="17"/>
          </p:nvPr>
        </p:nvSpPr>
        <p:spPr/>
        <p:txBody>
          <a:bodyPr/>
          <a:lstStyle>
            <a:lvl1pPr>
              <a:defRPr/>
            </a:lvl1pPr>
          </a:lstStyle>
          <a:p>
            <a:pPr>
              <a:defRPr/>
            </a:pPr>
            <a:fld id="{17433256-629C-4502-B8AF-F19DF14B3724}" type="slidenum">
              <a:rPr lang="cs-CZ"/>
              <a:pPr>
                <a:defRPr/>
              </a:pPr>
              <a:t>‹#›</a:t>
            </a:fld>
            <a:endParaRPr lang="cs-CZ"/>
          </a:p>
        </p:txBody>
      </p:sp>
    </p:spTree>
    <p:extLst>
      <p:ext uri="{BB962C8B-B14F-4D97-AF65-F5344CB8AC3E}">
        <p14:creationId xmlns:p14="http://schemas.microsoft.com/office/powerpoint/2010/main" val="104279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 name="Title 9"/>
          <p:cNvSpPr>
            <a:spLocks noGrp="1"/>
          </p:cNvSpPr>
          <p:nvPr>
            <p:ph type="title"/>
          </p:nvPr>
        </p:nvSpPr>
        <p:spPr/>
        <p:txBody>
          <a:bodyPr/>
          <a:lstStyle/>
          <a:p>
            <a:r>
              <a:rPr lang="cs-CZ"/>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FFCD3B4C-CABC-4F6B-9918-1B6D686294B2}" type="datetimeFigureOut">
              <a:rPr lang="cs-CZ"/>
              <a:pPr>
                <a:defRPr/>
              </a:pPr>
              <a:t>14.12.2020</a:t>
            </a:fld>
            <a:endParaRPr lang="cs-CZ" dirty="0"/>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pPr>
              <a:defRPr/>
            </a:pPr>
            <a:fld id="{5859E0DE-CDF0-460F-B2CA-0C9003CECBED}" type="slidenum">
              <a:rPr lang="cs-CZ"/>
              <a:pPr>
                <a:defRPr/>
              </a:pPr>
              <a:t>‹#›</a:t>
            </a:fld>
            <a:endParaRPr lang="cs-CZ"/>
          </a:p>
        </p:txBody>
      </p:sp>
    </p:spTree>
    <p:extLst>
      <p:ext uri="{BB962C8B-B14F-4D97-AF65-F5344CB8AC3E}">
        <p14:creationId xmlns:p14="http://schemas.microsoft.com/office/powerpoint/2010/main" val="2690532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73D17AA8-4F4C-4876-B6C5-52FA5814171B}" type="datetimeFigureOut">
              <a:rPr lang="cs-CZ"/>
              <a:pPr>
                <a:defRPr/>
              </a:pPr>
              <a:t>14.12.2020</a:t>
            </a:fld>
            <a:endParaRPr lang="cs-CZ" dirty="0"/>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707D05B9-CF32-4318-97D5-37764A9B8C5F}" type="slidenum">
              <a:rPr lang="cs-CZ"/>
              <a:pPr>
                <a:defRPr/>
              </a:pPr>
              <a:t>‹#›</a:t>
            </a:fld>
            <a:endParaRPr lang="cs-CZ"/>
          </a:p>
        </p:txBody>
      </p:sp>
    </p:spTree>
    <p:extLst>
      <p:ext uri="{BB962C8B-B14F-4D97-AF65-F5344CB8AC3E}">
        <p14:creationId xmlns:p14="http://schemas.microsoft.com/office/powerpoint/2010/main" val="1791531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07C32B9-540A-43EC-93DA-52F6B617FD41}" type="datetimeFigureOut">
              <a:rPr lang="cs-CZ"/>
              <a:pPr>
                <a:defRPr/>
              </a:pPr>
              <a:t>14.12.2020</a:t>
            </a:fld>
            <a:endParaRPr lang="cs-CZ" dirty="0"/>
          </a:p>
        </p:txBody>
      </p:sp>
      <p:sp>
        <p:nvSpPr>
          <p:cNvPr id="3" name="Footer Placeholder 4"/>
          <p:cNvSpPr>
            <a:spLocks noGrp="1"/>
          </p:cNvSpPr>
          <p:nvPr>
            <p:ph type="ftr" sz="quarter" idx="11"/>
          </p:nvPr>
        </p:nvSpPr>
        <p:spPr/>
        <p:txBody>
          <a:bodyPr/>
          <a:lstStyle>
            <a:lvl1pPr>
              <a:defRPr/>
            </a:lvl1pPr>
          </a:lstStyle>
          <a:p>
            <a:pPr>
              <a:defRPr/>
            </a:pPr>
            <a:endParaRPr lang="cs-CZ"/>
          </a:p>
        </p:txBody>
      </p:sp>
      <p:sp>
        <p:nvSpPr>
          <p:cNvPr id="4" name="Slide Number Placeholder 5"/>
          <p:cNvSpPr>
            <a:spLocks noGrp="1"/>
          </p:cNvSpPr>
          <p:nvPr>
            <p:ph type="sldNum" sz="quarter" idx="12"/>
          </p:nvPr>
        </p:nvSpPr>
        <p:spPr/>
        <p:txBody>
          <a:bodyPr/>
          <a:lstStyle>
            <a:lvl1pPr>
              <a:defRPr/>
            </a:lvl1pPr>
          </a:lstStyle>
          <a:p>
            <a:pPr>
              <a:defRPr/>
            </a:pPr>
            <a:fld id="{C6D66B09-042E-45F9-8D00-D64B321414D1}" type="slidenum">
              <a:rPr lang="cs-CZ"/>
              <a:pPr>
                <a:defRPr/>
              </a:pPr>
              <a:t>‹#›</a:t>
            </a:fld>
            <a:endParaRPr lang="cs-CZ"/>
          </a:p>
        </p:txBody>
      </p:sp>
    </p:spTree>
    <p:extLst>
      <p:ext uri="{BB962C8B-B14F-4D97-AF65-F5344CB8AC3E}">
        <p14:creationId xmlns:p14="http://schemas.microsoft.com/office/powerpoint/2010/main" val="4196178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cs-CZ"/>
              <a:t>Klepnutím lze upravit styl předlohy nadpisů.</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BAF6E1C9-2C3A-4052-8211-A19D24274905}" type="datetimeFigureOut">
              <a:rPr lang="cs-CZ"/>
              <a:pPr>
                <a:defRPr/>
              </a:pPr>
              <a:t>14.12.2020</a:t>
            </a:fld>
            <a:endParaRPr lang="cs-CZ" dirty="0"/>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1E0C84FE-EDEE-4B8E-899E-01ADFC32F88A}" type="slidenum">
              <a:rPr lang="cs-CZ"/>
              <a:pPr>
                <a:defRPr/>
              </a:pPr>
              <a:t>‹#›</a:t>
            </a:fld>
            <a:endParaRPr lang="cs-CZ"/>
          </a:p>
        </p:txBody>
      </p:sp>
    </p:spTree>
    <p:extLst>
      <p:ext uri="{BB962C8B-B14F-4D97-AF65-F5344CB8AC3E}">
        <p14:creationId xmlns:p14="http://schemas.microsoft.com/office/powerpoint/2010/main" val="260598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a:t>Klepnutím na ikonu přidáte obrázek.</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cs-CZ"/>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02DB9E24-395A-4FDF-9CD9-F34A24BC1B21}" type="datetimeFigureOut">
              <a:rPr lang="cs-CZ"/>
              <a:pPr>
                <a:defRPr/>
              </a:pPr>
              <a:t>14.12.2020</a:t>
            </a:fld>
            <a:endParaRPr lang="cs-CZ" dirty="0"/>
          </a:p>
        </p:txBody>
      </p:sp>
      <p:sp>
        <p:nvSpPr>
          <p:cNvPr id="10" name="Footer Placeholder 5"/>
          <p:cNvSpPr>
            <a:spLocks noGrp="1"/>
          </p:cNvSpPr>
          <p:nvPr>
            <p:ph type="ftr" sz="quarter" idx="11"/>
          </p:nvPr>
        </p:nvSpPr>
        <p:spPr/>
        <p:txBody>
          <a:bodyPr/>
          <a:lstStyle>
            <a:lvl1pPr>
              <a:defRPr/>
            </a:lvl1pPr>
          </a:lstStyle>
          <a:p>
            <a:pPr>
              <a:defRPr/>
            </a:pPr>
            <a:endParaRPr lang="cs-CZ"/>
          </a:p>
        </p:txBody>
      </p:sp>
      <p:sp>
        <p:nvSpPr>
          <p:cNvPr id="11" name="Slide Number Placeholder 6"/>
          <p:cNvSpPr>
            <a:spLocks noGrp="1"/>
          </p:cNvSpPr>
          <p:nvPr>
            <p:ph type="sldNum" sz="quarter" idx="12"/>
          </p:nvPr>
        </p:nvSpPr>
        <p:spPr/>
        <p:txBody>
          <a:bodyPr/>
          <a:lstStyle>
            <a:lvl1pPr>
              <a:defRPr/>
            </a:lvl1pPr>
          </a:lstStyle>
          <a:p>
            <a:pPr>
              <a:defRPr/>
            </a:pPr>
            <a:fld id="{A3909169-ED79-47EB-90C1-6EDF1875804C}" type="slidenum">
              <a:rPr lang="cs-CZ"/>
              <a:pPr>
                <a:defRPr/>
              </a:pPr>
              <a:t>‹#›</a:t>
            </a:fld>
            <a:endParaRPr lang="cs-CZ"/>
          </a:p>
        </p:txBody>
      </p:sp>
    </p:spTree>
    <p:extLst>
      <p:ext uri="{BB962C8B-B14F-4D97-AF65-F5344CB8AC3E}">
        <p14:creationId xmlns:p14="http://schemas.microsoft.com/office/powerpoint/2010/main" val="3101987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cs-CZ"/>
              <a:t>Kliknutím lze upravit styl.</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Kliknutím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50F242B5-2D77-49CD-92A3-3F1C1144A2CF}" type="datetimeFigureOut">
              <a:rPr lang="cs-CZ"/>
              <a:pPr>
                <a:defRPr/>
              </a:pPr>
              <a:t>14.12.2020</a:t>
            </a:fld>
            <a:endParaRPr lang="cs-CZ" dirty="0"/>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a:defRPr/>
            </a:pPr>
            <a:fld id="{BDE03A7C-222C-43B0-B027-915E033C33B5}"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064" r:id="rId1"/>
    <p:sldLayoutId id="2147484056" r:id="rId2"/>
    <p:sldLayoutId id="2147484065" r:id="rId3"/>
    <p:sldLayoutId id="2147484057" r:id="rId4"/>
    <p:sldLayoutId id="2147484058" r:id="rId5"/>
    <p:sldLayoutId id="2147484059" r:id="rId6"/>
    <p:sldLayoutId id="2147484060" r:id="rId7"/>
    <p:sldLayoutId id="2147484061" r:id="rId8"/>
    <p:sldLayoutId id="2147484066" r:id="rId9"/>
    <p:sldLayoutId id="2147484062" r:id="rId10"/>
    <p:sldLayoutId id="2147484063" r:id="rId11"/>
    <p:sldLayoutId id="2147484067" r:id="rId12"/>
  </p:sldLayoutIdLst>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douane.gouv.fr/enveloppe/en/enveloppe/creer" TargetMode="External"/><Relationship Id="rId2" Type="http://schemas.openxmlformats.org/officeDocument/2006/relationships/hyperlink" Target="https://file-eu.clickdimensions.com/eurotunnelfreightcom-aijgd/files/eurotunnelborderpasssalespresentation.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douane.gouv.fr/services-aide/edi" TargetMode="External"/><Relationship Id="rId2" Type="http://schemas.openxmlformats.org/officeDocument/2006/relationships/hyperlink" Target="https://www.douane.gouv.fr/sites/default/files/uploads/files/Brexit/Other_languages/flyer-ics-english.pdf" TargetMode="External"/><Relationship Id="rId1" Type="http://schemas.openxmlformats.org/officeDocument/2006/relationships/slideLayout" Target="../slideLayouts/slideLayout2.xml"/><Relationship Id="rId4" Type="http://schemas.openxmlformats.org/officeDocument/2006/relationships/hyperlink" Target="https://rxseaport.eu/en/import-wizard/step-1-entry-summary-declaration/"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www.portbase.com/en/brexi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developer.service.hmrc.gov.uk/guides/gvms-end-to-end-service-guide/#overview"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v.uk/check-hgv-border"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www.celnisprava.cz/cz/aplikace/Stranky/taric-cz.aspx" TargetMode="External"/><Relationship Id="rId3" Type="http://schemas.openxmlformats.org/officeDocument/2006/relationships/hyperlink" Target="https://www.celnisprava.cz/cz/Stranky/Informace-o-vystoupen&#237;-spojen&#233;ho-kr&#225;lovstv&#237;-velk&#233;-brit&#225;nie-a-severn&#237;ho-irska-z-evropsk&#233;-unie-.aspx" TargetMode="External"/><Relationship Id="rId7" Type="http://schemas.openxmlformats.org/officeDocument/2006/relationships/hyperlink" Target="https://www.celnisprava.cz/cz/clo/sazebni-zarazeni-zbozi/Stranky/default.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celnisprava.cz/cz/clo/e-customs/podminky-elektronicke-komunikace/Stranky/default.aspx" TargetMode="External"/><Relationship Id="rId5" Type="http://schemas.openxmlformats.org/officeDocument/2006/relationships/hyperlink" Target="https://www.celnisprava.cz/cz/clo/e-customs/eori/Stranky/default.aspx" TargetMode="External"/><Relationship Id="rId4" Type="http://schemas.openxmlformats.org/officeDocument/2006/relationships/hyperlink" Target="https://ec.europa.eu/info/european-union-and-united-kingdom-forging-new-partnership/future-partnership/getting-ready-end-transition-period_cs"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www.gov.uk/guidance/transporting-goods-between-great-britain-and-the-eu-from-1-january-2021-guidance-for-hauliers.cs" TargetMode="External"/><Relationship Id="rId3" Type="http://schemas.openxmlformats.org/officeDocument/2006/relationships/hyperlink" Target="https://www.douane.gouv.fr/fiche/businesses-get-prepared-brexit" TargetMode="External"/><Relationship Id="rId7" Type="http://schemas.openxmlformats.org/officeDocument/2006/relationships/hyperlink" Target="https://www.getreadyforbrexit.eu/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portofzeebrugge.be/en/business/business-logistics/brexit" TargetMode="External"/><Relationship Id="rId11" Type="http://schemas.openxmlformats.org/officeDocument/2006/relationships/hyperlink" Target="https://www.gov.uk/check-tariffs-1-january-2021?step-by-step-nav=1ddb4c89-1fe9-4ad0-b561-c1b0158e6bc5" TargetMode="External"/><Relationship Id="rId5" Type="http://schemas.openxmlformats.org/officeDocument/2006/relationships/hyperlink" Target="https://www.c-point.be/en/services?search%5bservice_category%5d%5b0%5d=Customs" TargetMode="External"/><Relationship Id="rId10" Type="http://schemas.openxmlformats.org/officeDocument/2006/relationships/hyperlink" Target="https://www.gov.uk/topic/business-tax/import-export?utm_source=HMRChomepage&amp;utm_medium=GOVUK" TargetMode="External"/><Relationship Id="rId4" Type="http://schemas.openxmlformats.org/officeDocument/2006/relationships/hyperlink" Target="https://www.eurotunnelfreight.com/uk/about/brexit-information-and-updates/" TargetMode="External"/><Relationship Id="rId9" Type="http://schemas.openxmlformats.org/officeDocument/2006/relationships/hyperlink" Target="https://www.gov.uk/guidance/declaring-goods-brought-into-great-britain-from-the-eu-from-1-january-2021?step-by-step-nav=1ddb4c89-1fe9-4ad0-b561-c1b0158e6bc5"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Zástupný symbol pro obsah 2"/>
          <p:cNvSpPr>
            <a:spLocks noGrp="1"/>
          </p:cNvSpPr>
          <p:nvPr>
            <p:ph sz="quarter" idx="13"/>
          </p:nvPr>
        </p:nvSpPr>
        <p:spPr>
          <a:xfrm>
            <a:off x="233363" y="846224"/>
            <a:ext cx="8802687" cy="5294089"/>
          </a:xfrm>
        </p:spPr>
        <p:txBody>
          <a:bodyPr/>
          <a:lstStyle/>
          <a:p>
            <a:pPr marL="46037" indent="0" algn="ctr">
              <a:buNone/>
              <a:defRPr/>
            </a:pPr>
            <a:r>
              <a:rPr lang="cs-CZ" sz="5400" b="1" dirty="0">
                <a:solidFill>
                  <a:schemeClr val="accent1">
                    <a:lumMod val="50000"/>
                  </a:schemeClr>
                </a:solidFill>
              </a:rPr>
              <a:t>BREXIT – plnění celních formalit a některé další souvislosti</a:t>
            </a:r>
          </a:p>
          <a:p>
            <a:pPr marL="46037" indent="0" algn="ctr">
              <a:buNone/>
              <a:defRPr/>
            </a:pPr>
            <a:endParaRPr lang="cs-CZ" altLang="cs-CZ" sz="4400" b="1" dirty="0">
              <a:solidFill>
                <a:schemeClr val="accent1">
                  <a:lumMod val="50000"/>
                </a:schemeClr>
              </a:solidFill>
            </a:endParaRPr>
          </a:p>
          <a:p>
            <a:pPr marL="44450" indent="0" algn="ctr" eaLnBrk="1" hangingPunct="1">
              <a:buClr>
                <a:srgbClr val="002060"/>
              </a:buClr>
              <a:buFont typeface="Georgia" panose="02040502050405020303" pitchFamily="18" charset="0"/>
              <a:buNone/>
              <a:defRPr/>
            </a:pPr>
            <a:r>
              <a:rPr lang="cs-CZ" altLang="cs-CZ" sz="2800" b="1" dirty="0">
                <a:solidFill>
                  <a:schemeClr val="accent1">
                    <a:lumMod val="50000"/>
                  </a:schemeClr>
                </a:solidFill>
              </a:rPr>
              <a:t>Ing. Jiří Štrupl, odbor 21 GŘC </a:t>
            </a:r>
          </a:p>
        </p:txBody>
      </p:sp>
      <p:grpSp>
        <p:nvGrpSpPr>
          <p:cNvPr id="7172" name="Skupina 3"/>
          <p:cNvGrpSpPr>
            <a:grpSpLocks/>
          </p:cNvGrpSpPr>
          <p:nvPr/>
        </p:nvGrpSpPr>
        <p:grpSpPr bwMode="auto">
          <a:xfrm>
            <a:off x="233363"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Zásady při plnění celních formalit (6)</a:t>
            </a:r>
          </a:p>
        </p:txBody>
      </p:sp>
      <p:sp>
        <p:nvSpPr>
          <p:cNvPr id="10243" name="Zástupný symbol pro obsah 2"/>
          <p:cNvSpPr>
            <a:spLocks noGrp="1"/>
          </p:cNvSpPr>
          <p:nvPr>
            <p:ph sz="quarter" idx="4294967295"/>
          </p:nvPr>
        </p:nvSpPr>
        <p:spPr>
          <a:xfrm>
            <a:off x="170656" y="596431"/>
            <a:ext cx="8802687" cy="5665137"/>
          </a:xfrm>
          <a:prstGeom prst="rect">
            <a:avLst/>
          </a:prstGeom>
        </p:spPr>
        <p:txBody>
          <a:bodyPr/>
          <a:lstStyle/>
          <a:p>
            <a:pPr marL="46037" indent="0" algn="just">
              <a:buNone/>
              <a:defRPr/>
            </a:pPr>
            <a:r>
              <a:rPr lang="cs-CZ" sz="2400" b="1" dirty="0">
                <a:solidFill>
                  <a:schemeClr val="accent1">
                    <a:lumMod val="50000"/>
                  </a:schemeClr>
                </a:solidFill>
              </a:rPr>
              <a:t>Čl. 197 a 198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Mají-li k tomu celní orgány </a:t>
            </a:r>
            <a:r>
              <a:rPr lang="cs-CZ" sz="2100" b="1" dirty="0">
                <a:solidFill>
                  <a:schemeClr val="accent1">
                    <a:lumMod val="50000"/>
                  </a:schemeClr>
                </a:solidFill>
              </a:rPr>
              <a:t>dostatečné důvody</a:t>
            </a:r>
            <a:r>
              <a:rPr lang="cs-CZ" sz="2100" dirty="0">
                <a:solidFill>
                  <a:schemeClr val="accent1">
                    <a:lumMod val="50000"/>
                  </a:schemeClr>
                </a:solidFill>
              </a:rPr>
              <a:t>, mohou </a:t>
            </a:r>
            <a:r>
              <a:rPr lang="cs-CZ" sz="2100" b="1" dirty="0">
                <a:solidFill>
                  <a:schemeClr val="accent1">
                    <a:lumMod val="50000"/>
                  </a:schemeClr>
                </a:solidFill>
              </a:rPr>
              <a:t>požadovat, aby bylo zboží</a:t>
            </a:r>
            <a:r>
              <a:rPr lang="cs-CZ" sz="2100" dirty="0">
                <a:solidFill>
                  <a:schemeClr val="accent1">
                    <a:lumMod val="50000"/>
                  </a:schemeClr>
                </a:solidFill>
              </a:rPr>
              <a:t>, které bylo předloženo celnímu úřadu, </a:t>
            </a:r>
            <a:r>
              <a:rPr lang="cs-CZ" sz="2100" b="1" dirty="0">
                <a:solidFill>
                  <a:schemeClr val="accent1">
                    <a:lumMod val="50000"/>
                  </a:schemeClr>
                </a:solidFill>
              </a:rPr>
              <a:t>zničeno</a:t>
            </a:r>
            <a:r>
              <a:rPr lang="cs-CZ" sz="2100" dirty="0">
                <a:solidFill>
                  <a:schemeClr val="accent1">
                    <a:lumMod val="50000"/>
                  </a:schemeClr>
                </a:solidFill>
              </a:rPr>
              <a:t>, a o této skutečnosti vyrozumí jeho držitele. </a:t>
            </a:r>
            <a:r>
              <a:rPr lang="cs-CZ" sz="2100" b="1" dirty="0">
                <a:solidFill>
                  <a:schemeClr val="accent1">
                    <a:lumMod val="50000"/>
                  </a:schemeClr>
                </a:solidFill>
              </a:rPr>
              <a:t>Náklady</a:t>
            </a:r>
            <a:r>
              <a:rPr lang="cs-CZ" sz="2100" dirty="0">
                <a:solidFill>
                  <a:schemeClr val="accent1">
                    <a:lumMod val="50000"/>
                  </a:schemeClr>
                </a:solidFill>
              </a:rPr>
              <a:t> na zničení zboží </a:t>
            </a:r>
            <a:r>
              <a:rPr lang="cs-CZ" sz="2100" b="1" dirty="0">
                <a:solidFill>
                  <a:schemeClr val="accent1">
                    <a:lumMod val="50000"/>
                  </a:schemeClr>
                </a:solidFill>
              </a:rPr>
              <a:t>nese držitel </a:t>
            </a:r>
            <a:r>
              <a:rPr lang="cs-CZ" sz="2100" dirty="0">
                <a:solidFill>
                  <a:schemeClr val="accent1">
                    <a:lumMod val="50000"/>
                  </a:schemeClr>
                </a:solidFill>
              </a:rPr>
              <a:t>zboží. </a:t>
            </a:r>
          </a:p>
          <a:p>
            <a:pPr marL="176212" lvl="3" indent="0" algn="just">
              <a:spcBef>
                <a:spcPts val="0"/>
              </a:spcBef>
              <a:spcAft>
                <a:spcPts val="0"/>
              </a:spcAft>
              <a:buClr>
                <a:schemeClr val="accent1">
                  <a:lumMod val="50000"/>
                </a:schemeClr>
              </a:buClr>
              <a:buNone/>
            </a:pPr>
            <a:endParaRPr lang="cs-CZ" sz="21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Celní orgány </a:t>
            </a:r>
            <a:r>
              <a:rPr lang="cs-CZ" sz="2100" b="1" dirty="0">
                <a:solidFill>
                  <a:schemeClr val="accent1">
                    <a:lumMod val="50000"/>
                  </a:schemeClr>
                </a:solidFill>
              </a:rPr>
              <a:t>přijmou veškerá nezbytná opatření</a:t>
            </a:r>
            <a:r>
              <a:rPr lang="cs-CZ" sz="2100" dirty="0">
                <a:solidFill>
                  <a:schemeClr val="accent1">
                    <a:lumMod val="50000"/>
                  </a:schemeClr>
                </a:solidFill>
              </a:rPr>
              <a:t>, včetně </a:t>
            </a:r>
            <a:r>
              <a:rPr lang="cs-CZ" sz="2100" b="1" dirty="0">
                <a:solidFill>
                  <a:schemeClr val="accent1">
                    <a:lumMod val="50000"/>
                  </a:schemeClr>
                </a:solidFill>
              </a:rPr>
              <a:t>zabavení</a:t>
            </a:r>
            <a:r>
              <a:rPr lang="cs-CZ" sz="2100" dirty="0">
                <a:solidFill>
                  <a:schemeClr val="accent1">
                    <a:lumMod val="50000"/>
                  </a:schemeClr>
                </a:solidFill>
              </a:rPr>
              <a:t> a </a:t>
            </a:r>
            <a:r>
              <a:rPr lang="cs-CZ" sz="2100" b="1" dirty="0">
                <a:solidFill>
                  <a:schemeClr val="accent1">
                    <a:lumMod val="50000"/>
                  </a:schemeClr>
                </a:solidFill>
              </a:rPr>
              <a:t>prodeje</a:t>
            </a:r>
            <a:r>
              <a:rPr lang="cs-CZ" sz="2100" dirty="0">
                <a:solidFill>
                  <a:schemeClr val="accent1">
                    <a:lumMod val="50000"/>
                  </a:schemeClr>
                </a:solidFill>
              </a:rPr>
              <a:t> nebo </a:t>
            </a:r>
            <a:r>
              <a:rPr lang="cs-CZ" sz="2100" b="1" dirty="0">
                <a:solidFill>
                  <a:schemeClr val="accent1">
                    <a:lumMod val="50000"/>
                  </a:schemeClr>
                </a:solidFill>
              </a:rPr>
              <a:t>zničení zboží</a:t>
            </a:r>
            <a:r>
              <a:rPr lang="cs-CZ" sz="2100" dirty="0">
                <a:solidFill>
                  <a:schemeClr val="accent1">
                    <a:lumMod val="50000"/>
                  </a:schemeClr>
                </a:solidFill>
              </a:rPr>
              <a:t>, pro nakládání se zbožím v těchto případech:</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a) nebyla-li splněna jedna z povinností stanovených celními předpisy týkající se </a:t>
            </a:r>
            <a:r>
              <a:rPr lang="cs-CZ" sz="2100" b="1" dirty="0">
                <a:solidFill>
                  <a:schemeClr val="accent1">
                    <a:lumMod val="50000"/>
                  </a:schemeClr>
                </a:solidFill>
              </a:rPr>
              <a:t>vstupu zboží, které není zbožím Unie</a:t>
            </a:r>
            <a:r>
              <a:rPr lang="cs-CZ" sz="2100" dirty="0">
                <a:solidFill>
                  <a:schemeClr val="accent1">
                    <a:lumMod val="50000"/>
                  </a:schemeClr>
                </a:solidFill>
              </a:rPr>
              <a:t>, na celní území Unie, nebo bylo zboží </a:t>
            </a:r>
            <a:r>
              <a:rPr lang="cs-CZ" sz="2100" b="1" dirty="0">
                <a:solidFill>
                  <a:schemeClr val="accent1">
                    <a:lumMod val="50000"/>
                  </a:schemeClr>
                </a:solidFill>
              </a:rPr>
              <a:t>vyjmuto z dohledu celních orgánů;</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b) pokud zboží </a:t>
            </a:r>
            <a:r>
              <a:rPr lang="cs-CZ" sz="2100" b="1" dirty="0">
                <a:solidFill>
                  <a:schemeClr val="accent1">
                    <a:lumMod val="50000"/>
                  </a:schemeClr>
                </a:solidFill>
              </a:rPr>
              <a:t>nemohlo být propuštěno </a:t>
            </a:r>
            <a:r>
              <a:rPr lang="cs-CZ" sz="2100" dirty="0">
                <a:solidFill>
                  <a:schemeClr val="accent1">
                    <a:lumMod val="50000"/>
                  </a:schemeClr>
                </a:solidFill>
              </a:rPr>
              <a:t>z některého z těchto důvodů:</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i) ve lhůtě stanovené celními orgány </a:t>
            </a:r>
            <a:r>
              <a:rPr lang="cs-CZ" sz="2100" b="1" dirty="0">
                <a:solidFill>
                  <a:schemeClr val="accent1">
                    <a:lumMod val="50000"/>
                  </a:schemeClr>
                </a:solidFill>
              </a:rPr>
              <a:t>nebylo možno provést kontrolu </a:t>
            </a:r>
            <a:r>
              <a:rPr lang="cs-CZ" sz="2100" dirty="0">
                <a:solidFill>
                  <a:schemeClr val="accent1">
                    <a:lumMod val="50000"/>
                  </a:schemeClr>
                </a:solidFill>
              </a:rPr>
              <a:t>zboží … ,</a:t>
            </a:r>
          </a:p>
          <a:p>
            <a:pPr marL="176212" lvl="3" indent="0" algn="just">
              <a:spcBef>
                <a:spcPts val="0"/>
              </a:spcBef>
              <a:spcAft>
                <a:spcPts val="0"/>
              </a:spcAft>
              <a:buClr>
                <a:schemeClr val="accent1">
                  <a:lumMod val="50000"/>
                </a:schemeClr>
              </a:buClr>
              <a:buNone/>
            </a:pPr>
            <a:r>
              <a:rPr lang="cs-CZ" sz="2100" dirty="0" err="1">
                <a:solidFill>
                  <a:schemeClr val="accent1">
                    <a:lumMod val="50000"/>
                  </a:schemeClr>
                </a:solidFill>
              </a:rPr>
              <a:t>ii</a:t>
            </a:r>
            <a:r>
              <a:rPr lang="cs-CZ" sz="2100" dirty="0">
                <a:solidFill>
                  <a:schemeClr val="accent1">
                    <a:lumMod val="50000"/>
                  </a:schemeClr>
                </a:solidFill>
              </a:rPr>
              <a:t>) </a:t>
            </a:r>
            <a:r>
              <a:rPr lang="cs-CZ" sz="2100" b="1" dirty="0">
                <a:solidFill>
                  <a:schemeClr val="accent1">
                    <a:lumMod val="50000"/>
                  </a:schemeClr>
                </a:solidFill>
              </a:rPr>
              <a:t>doklady</a:t>
            </a:r>
            <a:r>
              <a:rPr lang="cs-CZ" sz="2100" dirty="0">
                <a:solidFill>
                  <a:schemeClr val="accent1">
                    <a:lumMod val="50000"/>
                  </a:schemeClr>
                </a:solidFill>
              </a:rPr>
              <a:t>, které musí být poskytnuty …. </a:t>
            </a:r>
            <a:r>
              <a:rPr lang="cs-CZ" sz="2100" b="1" dirty="0">
                <a:solidFill>
                  <a:schemeClr val="accent1">
                    <a:lumMod val="50000"/>
                  </a:schemeClr>
                </a:solidFill>
              </a:rPr>
              <a:t>nebyly poskytnuty</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err="1">
                <a:solidFill>
                  <a:schemeClr val="accent1">
                    <a:lumMod val="50000"/>
                  </a:schemeClr>
                </a:solidFill>
              </a:rPr>
              <a:t>iii</a:t>
            </a:r>
            <a:r>
              <a:rPr lang="cs-CZ" sz="2100" dirty="0">
                <a:solidFill>
                  <a:schemeClr val="accent1">
                    <a:lumMod val="50000"/>
                  </a:schemeClr>
                </a:solidFill>
              </a:rPr>
              <a:t>) ve stanovené lhůtě </a:t>
            </a:r>
            <a:r>
              <a:rPr lang="cs-CZ" sz="2100" b="1" dirty="0">
                <a:solidFill>
                  <a:schemeClr val="accent1">
                    <a:lumMod val="50000"/>
                  </a:schemeClr>
                </a:solidFill>
              </a:rPr>
              <a:t>nebyly uhrazeny platby nebo nebyla poskytnuta jistota </a:t>
            </a:r>
            <a:r>
              <a:rPr lang="cs-CZ" sz="2100" dirty="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100" dirty="0" err="1">
                <a:solidFill>
                  <a:schemeClr val="accent1">
                    <a:lumMod val="50000"/>
                  </a:schemeClr>
                </a:solidFill>
              </a:rPr>
              <a:t>iv</a:t>
            </a:r>
            <a:r>
              <a:rPr lang="cs-CZ" sz="2100" dirty="0">
                <a:solidFill>
                  <a:schemeClr val="accent1">
                    <a:lumMod val="50000"/>
                  </a:schemeClr>
                </a:solidFill>
              </a:rPr>
              <a:t>) </a:t>
            </a:r>
            <a:r>
              <a:rPr lang="cs-CZ" sz="2100" b="1" dirty="0">
                <a:solidFill>
                  <a:schemeClr val="accent1">
                    <a:lumMod val="50000"/>
                  </a:schemeClr>
                </a:solidFill>
              </a:rPr>
              <a:t>na zboží se vztahují zákazy nebo omezení</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d) pokud se </a:t>
            </a:r>
            <a:r>
              <a:rPr lang="cs-CZ" sz="2100" b="1" dirty="0">
                <a:solidFill>
                  <a:schemeClr val="accent1">
                    <a:lumMod val="50000"/>
                  </a:schemeClr>
                </a:solidFill>
              </a:rPr>
              <a:t>po propuštění zjistí</a:t>
            </a:r>
            <a:r>
              <a:rPr lang="cs-CZ" sz="2100" dirty="0">
                <a:solidFill>
                  <a:schemeClr val="accent1">
                    <a:lumMod val="50000"/>
                  </a:schemeClr>
                </a:solidFill>
              </a:rPr>
              <a:t>, </a:t>
            </a:r>
            <a:r>
              <a:rPr lang="cs-CZ" sz="2100" b="1" dirty="0">
                <a:solidFill>
                  <a:schemeClr val="accent1">
                    <a:lumMod val="50000"/>
                  </a:schemeClr>
                </a:solidFill>
              </a:rPr>
              <a:t>že</a:t>
            </a:r>
            <a:r>
              <a:rPr lang="cs-CZ" sz="2100" dirty="0">
                <a:solidFill>
                  <a:schemeClr val="accent1">
                    <a:lumMod val="50000"/>
                  </a:schemeClr>
                </a:solidFill>
              </a:rPr>
              <a:t> zboží </a:t>
            </a:r>
            <a:r>
              <a:rPr lang="cs-CZ" sz="2100" b="1" dirty="0">
                <a:solidFill>
                  <a:schemeClr val="accent1">
                    <a:lumMod val="50000"/>
                  </a:schemeClr>
                </a:solidFill>
              </a:rPr>
              <a:t>nesplňovalo podmínky </a:t>
            </a:r>
            <a:r>
              <a:rPr lang="cs-CZ" sz="2100" dirty="0">
                <a:solidFill>
                  <a:schemeClr val="accent1">
                    <a:lumMod val="50000"/>
                  </a:schemeClr>
                </a:solidFill>
              </a:rPr>
              <a:t>pro toto propuštění.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781374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4378" y="44624"/>
            <a:ext cx="8858101"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Celní dluh z nedodržení a přestupky (1) </a:t>
            </a:r>
          </a:p>
        </p:txBody>
      </p:sp>
      <p:sp>
        <p:nvSpPr>
          <p:cNvPr id="10243" name="Zástupný symbol pro obsah 2"/>
          <p:cNvSpPr>
            <a:spLocks noGrp="1"/>
          </p:cNvSpPr>
          <p:nvPr>
            <p:ph sz="quarter" idx="4294967295"/>
          </p:nvPr>
        </p:nvSpPr>
        <p:spPr>
          <a:xfrm>
            <a:off x="-133744" y="620689"/>
            <a:ext cx="9243365" cy="5665136"/>
          </a:xfrm>
          <a:prstGeom prst="rect">
            <a:avLst/>
          </a:prstGeom>
        </p:spPr>
        <p:txBody>
          <a:bodyPr/>
          <a:lstStyle/>
          <a:p>
            <a:pPr marL="46037" indent="0" algn="just">
              <a:buNone/>
              <a:defRPr/>
            </a:pPr>
            <a:r>
              <a:rPr lang="cs-CZ" sz="2400" b="1" dirty="0">
                <a:solidFill>
                  <a:schemeClr val="accent1">
                    <a:lumMod val="50000"/>
                  </a:schemeClr>
                </a:solidFill>
              </a:rPr>
              <a:t>Čl. 79 UCC, § 23 ZDPH a § 47 zákona č. 242/2016 Sb., celní zákon</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U zboží podléhajícího dovoznímu clu </a:t>
            </a:r>
            <a:r>
              <a:rPr lang="cs-CZ" sz="1900" b="1" dirty="0">
                <a:solidFill>
                  <a:schemeClr val="accent1">
                    <a:lumMod val="50000"/>
                  </a:schemeClr>
                </a:solidFill>
              </a:rPr>
              <a:t>vzniká celní dluh při dovozu nesplněním</a:t>
            </a:r>
            <a:r>
              <a:rPr lang="cs-CZ" sz="19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některé z </a:t>
            </a:r>
            <a:r>
              <a:rPr lang="cs-CZ" sz="1900" b="1" dirty="0">
                <a:solidFill>
                  <a:schemeClr val="accent1">
                    <a:lumMod val="50000"/>
                  </a:schemeClr>
                </a:solidFill>
              </a:rPr>
              <a:t>povinností</a:t>
            </a:r>
            <a:r>
              <a:rPr lang="cs-CZ" sz="1900" dirty="0">
                <a:solidFill>
                  <a:schemeClr val="accent1">
                    <a:lumMod val="50000"/>
                  </a:schemeClr>
                </a:solidFill>
              </a:rPr>
              <a:t> stanovených </a:t>
            </a:r>
            <a:r>
              <a:rPr lang="cs-CZ" sz="1900" b="1" dirty="0">
                <a:solidFill>
                  <a:schemeClr val="accent1">
                    <a:lumMod val="50000"/>
                  </a:schemeClr>
                </a:solidFill>
              </a:rPr>
              <a:t>v celních předpisech </a:t>
            </a:r>
            <a:r>
              <a:rPr lang="cs-CZ" sz="1900" dirty="0">
                <a:solidFill>
                  <a:schemeClr val="accent1">
                    <a:lumMod val="50000"/>
                  </a:schemeClr>
                </a:solidFill>
              </a:rPr>
              <a:t>pro </a:t>
            </a:r>
            <a:r>
              <a:rPr lang="cs-CZ" sz="1900" b="1" dirty="0">
                <a:solidFill>
                  <a:schemeClr val="accent1">
                    <a:lumMod val="50000"/>
                  </a:schemeClr>
                </a:solidFill>
              </a:rPr>
              <a:t>vstup</a:t>
            </a:r>
            <a:r>
              <a:rPr lang="cs-CZ" sz="1900" dirty="0">
                <a:solidFill>
                  <a:schemeClr val="accent1">
                    <a:lumMod val="50000"/>
                  </a:schemeClr>
                </a:solidFill>
              </a:rPr>
              <a:t> </a:t>
            </a:r>
            <a:r>
              <a:rPr lang="cs-CZ" sz="1900" b="1" dirty="0">
                <a:solidFill>
                  <a:schemeClr val="accent1">
                    <a:lumMod val="50000"/>
                  </a:schemeClr>
                </a:solidFill>
              </a:rPr>
              <a:t>zboží</a:t>
            </a:r>
            <a:r>
              <a:rPr lang="cs-CZ" sz="1900" dirty="0">
                <a:solidFill>
                  <a:schemeClr val="accent1">
                    <a:lumMod val="50000"/>
                  </a:schemeClr>
                </a:solidFill>
              </a:rPr>
              <a:t>, které </a:t>
            </a:r>
            <a:r>
              <a:rPr lang="cs-CZ" sz="1900" b="1" dirty="0">
                <a:solidFill>
                  <a:schemeClr val="accent1">
                    <a:lumMod val="50000"/>
                  </a:schemeClr>
                </a:solidFill>
              </a:rPr>
              <a:t>není</a:t>
            </a:r>
            <a:r>
              <a:rPr lang="cs-CZ" sz="1900" dirty="0">
                <a:solidFill>
                  <a:schemeClr val="accent1">
                    <a:lumMod val="50000"/>
                  </a:schemeClr>
                </a:solidFill>
              </a:rPr>
              <a:t> </a:t>
            </a:r>
            <a:r>
              <a:rPr lang="cs-CZ" sz="1900" b="1" dirty="0">
                <a:solidFill>
                  <a:schemeClr val="accent1">
                    <a:lumMod val="50000"/>
                  </a:schemeClr>
                </a:solidFill>
              </a:rPr>
              <a:t>zbožím Unie</a:t>
            </a:r>
            <a:r>
              <a:rPr lang="cs-CZ" sz="1900" dirty="0">
                <a:solidFill>
                  <a:schemeClr val="accent1">
                    <a:lumMod val="50000"/>
                  </a:schemeClr>
                </a:solidFill>
              </a:rPr>
              <a:t>, na celní území Unie, pro </a:t>
            </a:r>
            <a:r>
              <a:rPr lang="cs-CZ" sz="1900" b="1" dirty="0">
                <a:solidFill>
                  <a:schemeClr val="accent1">
                    <a:lumMod val="50000"/>
                  </a:schemeClr>
                </a:solidFill>
              </a:rPr>
              <a:t>jeho odnětí celnímu dohledu </a:t>
            </a:r>
            <a:r>
              <a:rPr lang="cs-CZ" sz="1900" dirty="0">
                <a:solidFill>
                  <a:schemeClr val="accent1">
                    <a:lumMod val="50000"/>
                  </a:schemeClr>
                </a:solidFill>
              </a:rPr>
              <a:t>nebo pro pohyb, zušlechtění, uskladnění, </a:t>
            </a:r>
            <a:r>
              <a:rPr lang="cs-CZ" sz="1900" b="1" dirty="0">
                <a:solidFill>
                  <a:schemeClr val="accent1">
                    <a:lumMod val="50000"/>
                  </a:schemeClr>
                </a:solidFill>
              </a:rPr>
              <a:t>dočasné uskladnění</a:t>
            </a:r>
            <a:r>
              <a:rPr lang="cs-CZ" sz="1900" dirty="0">
                <a:solidFill>
                  <a:schemeClr val="accent1">
                    <a:lumMod val="50000"/>
                  </a:schemeClr>
                </a:solidFill>
              </a:rPr>
              <a:t>, dočasné použití zboží nebo </a:t>
            </a:r>
            <a:r>
              <a:rPr lang="cs-CZ" sz="1900" b="1" dirty="0">
                <a:solidFill>
                  <a:schemeClr val="accent1">
                    <a:lumMod val="50000"/>
                  </a:schemeClr>
                </a:solidFill>
              </a:rPr>
              <a:t>nakládání</a:t>
            </a:r>
            <a:r>
              <a:rPr lang="cs-CZ" sz="1900" dirty="0">
                <a:solidFill>
                  <a:schemeClr val="accent1">
                    <a:lumMod val="50000"/>
                  </a:schemeClr>
                </a:solidFill>
              </a:rPr>
              <a:t> s tímto zbožím na tomto území.</a:t>
            </a:r>
          </a:p>
          <a:p>
            <a:pPr marL="176212" lvl="3" indent="0" algn="just">
              <a:spcBef>
                <a:spcPts val="0"/>
              </a:spcBef>
              <a:spcAft>
                <a:spcPts val="0"/>
              </a:spcAft>
              <a:buClr>
                <a:schemeClr val="accent1">
                  <a:lumMod val="50000"/>
                </a:schemeClr>
              </a:buClr>
              <a:buNone/>
            </a:pPr>
            <a:endParaRPr lang="cs-CZ" sz="1900" dirty="0">
              <a:solidFill>
                <a:schemeClr val="accent1">
                  <a:lumMod val="50000"/>
                </a:schemeClr>
              </a:solidFill>
            </a:endParaRPr>
          </a:p>
          <a:p>
            <a:pPr marL="461962" lvl="3" indent="-28575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V těchto případech je </a:t>
            </a:r>
            <a:r>
              <a:rPr lang="cs-CZ" sz="1900" b="1" dirty="0">
                <a:solidFill>
                  <a:schemeClr val="accent1">
                    <a:lumMod val="50000"/>
                  </a:schemeClr>
                </a:solidFill>
              </a:rPr>
              <a:t>dlužníkem:</a:t>
            </a:r>
          </a:p>
          <a:p>
            <a:pPr marL="176212" lvl="3" indent="0" algn="just">
              <a:spcBef>
                <a:spcPts val="0"/>
              </a:spcBef>
              <a:spcAft>
                <a:spcPts val="0"/>
              </a:spcAft>
              <a:buClr>
                <a:schemeClr val="accent1">
                  <a:lumMod val="50000"/>
                </a:schemeClr>
              </a:buClr>
              <a:buNone/>
            </a:pPr>
            <a:r>
              <a:rPr lang="cs-CZ" sz="1900" b="1" dirty="0">
                <a:solidFill>
                  <a:schemeClr val="accent1">
                    <a:lumMod val="50000"/>
                  </a:schemeClr>
                </a:solidFill>
              </a:rPr>
              <a:t>a) každá osoba, která měla splnit dané povinnosti;</a:t>
            </a:r>
          </a:p>
          <a:p>
            <a:pPr marL="176212" lvl="3" indent="0" algn="just">
              <a:spcBef>
                <a:spcPts val="0"/>
              </a:spcBef>
              <a:spcAft>
                <a:spcPts val="0"/>
              </a:spcAft>
              <a:buClr>
                <a:schemeClr val="accent1">
                  <a:lumMod val="50000"/>
                </a:schemeClr>
              </a:buClr>
              <a:buNone/>
            </a:pPr>
            <a:r>
              <a:rPr lang="cs-CZ" sz="1900" b="1" dirty="0">
                <a:solidFill>
                  <a:schemeClr val="accent1">
                    <a:lumMod val="50000"/>
                  </a:schemeClr>
                </a:solidFill>
              </a:rPr>
              <a:t>b) každá osoba, </a:t>
            </a:r>
            <a:r>
              <a:rPr lang="cs-CZ" sz="1900" dirty="0">
                <a:solidFill>
                  <a:schemeClr val="accent1">
                    <a:lumMod val="50000"/>
                  </a:schemeClr>
                </a:solidFill>
              </a:rPr>
              <a:t>která si byla vědoma nebo si měla být vědoma, že nebyla splněna povinnost podle celních předpisů, a která jednala na účet osoby, jež byla povinna splnit tuto povinnost, nebo </a:t>
            </a:r>
            <a:r>
              <a:rPr lang="cs-CZ" sz="1900" b="1" dirty="0">
                <a:solidFill>
                  <a:schemeClr val="accent1">
                    <a:lumMod val="50000"/>
                  </a:schemeClr>
                </a:solidFill>
              </a:rPr>
              <a:t>která se zúčastnila úkonu, jenž vedl k nesplnění této povinnosti.</a:t>
            </a:r>
          </a:p>
          <a:p>
            <a:pPr marL="176212" lvl="3" indent="0" algn="just">
              <a:spcBef>
                <a:spcPts val="0"/>
              </a:spcBef>
              <a:spcAft>
                <a:spcPts val="0"/>
              </a:spcAft>
              <a:buClr>
                <a:schemeClr val="accent1">
                  <a:lumMod val="50000"/>
                </a:schemeClr>
              </a:buClr>
              <a:buNone/>
            </a:pPr>
            <a:endParaRPr lang="cs-CZ" sz="19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Zdanitelné plnění je uskutečněno a </a:t>
            </a:r>
            <a:r>
              <a:rPr lang="cs-CZ" sz="1900" b="1" dirty="0">
                <a:solidFill>
                  <a:schemeClr val="accent1">
                    <a:lumMod val="50000"/>
                  </a:schemeClr>
                </a:solidFill>
              </a:rPr>
              <a:t>povinnost</a:t>
            </a:r>
            <a:r>
              <a:rPr lang="cs-CZ" sz="1900" dirty="0">
                <a:solidFill>
                  <a:schemeClr val="accent1">
                    <a:lumMod val="50000"/>
                  </a:schemeClr>
                </a:solidFill>
              </a:rPr>
              <a:t> přiznat nebo </a:t>
            </a:r>
            <a:r>
              <a:rPr lang="cs-CZ" sz="1900" b="1" dirty="0">
                <a:solidFill>
                  <a:schemeClr val="accent1">
                    <a:lumMod val="50000"/>
                  </a:schemeClr>
                </a:solidFill>
              </a:rPr>
              <a:t>zaplatit daň při dovozu zboží </a:t>
            </a:r>
            <a:r>
              <a:rPr lang="cs-CZ" sz="1900" dirty="0">
                <a:solidFill>
                  <a:schemeClr val="accent1">
                    <a:lumMod val="50000"/>
                  </a:schemeClr>
                </a:solidFill>
              </a:rPr>
              <a:t>vzniká:</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b) </a:t>
            </a:r>
            <a:r>
              <a:rPr lang="cs-CZ" sz="1900" b="1" dirty="0">
                <a:solidFill>
                  <a:schemeClr val="accent1">
                    <a:lumMod val="50000"/>
                  </a:schemeClr>
                </a:solidFill>
              </a:rPr>
              <a:t>nesplněním </a:t>
            </a:r>
            <a:r>
              <a:rPr lang="cs-CZ" sz="1900" dirty="0">
                <a:solidFill>
                  <a:schemeClr val="accent1">
                    <a:lumMod val="50000"/>
                  </a:schemeClr>
                </a:solidFill>
              </a:rPr>
              <a:t>některé z </a:t>
            </a:r>
            <a:r>
              <a:rPr lang="cs-CZ" sz="1900" b="1" dirty="0">
                <a:solidFill>
                  <a:schemeClr val="accent1">
                    <a:lumMod val="50000"/>
                  </a:schemeClr>
                </a:solidFill>
              </a:rPr>
              <a:t>povinností</a:t>
            </a:r>
            <a:r>
              <a:rPr lang="cs-CZ" sz="1900" dirty="0">
                <a:solidFill>
                  <a:schemeClr val="accent1">
                    <a:lumMod val="50000"/>
                  </a:schemeClr>
                </a:solidFill>
              </a:rPr>
              <a:t> stanovených </a:t>
            </a:r>
            <a:r>
              <a:rPr lang="cs-CZ" sz="1900" b="1" dirty="0">
                <a:solidFill>
                  <a:schemeClr val="accent1">
                    <a:lumMod val="50000"/>
                  </a:schemeClr>
                </a:solidFill>
              </a:rPr>
              <a:t>v celních předpisech </a:t>
            </a:r>
            <a:r>
              <a:rPr lang="cs-CZ" sz="1900" dirty="0">
                <a:solidFill>
                  <a:schemeClr val="accent1">
                    <a:lumMod val="50000"/>
                  </a:schemeClr>
                </a:solidFill>
              </a:rPr>
              <a:t>pro  </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1. </a:t>
            </a:r>
            <a:r>
              <a:rPr lang="cs-CZ" sz="1900" b="1" dirty="0">
                <a:solidFill>
                  <a:schemeClr val="accent1">
                    <a:lumMod val="50000"/>
                  </a:schemeClr>
                </a:solidFill>
              </a:rPr>
              <a:t>vstup zboží</a:t>
            </a:r>
            <a:r>
              <a:rPr lang="cs-CZ" sz="1900" dirty="0">
                <a:solidFill>
                  <a:schemeClr val="accent1">
                    <a:lumMod val="50000"/>
                  </a:schemeClr>
                </a:solidFill>
              </a:rPr>
              <a:t>, které není zbožím Evropské unie, na území Evropské unie, </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2. dočasné uskladnění, </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d) </a:t>
            </a:r>
            <a:r>
              <a:rPr lang="cs-CZ" sz="1900" b="1" dirty="0">
                <a:solidFill>
                  <a:schemeClr val="accent1">
                    <a:lumMod val="50000"/>
                  </a:schemeClr>
                </a:solidFill>
              </a:rPr>
              <a:t>odnětím zboží</a:t>
            </a:r>
            <a:r>
              <a:rPr lang="cs-CZ" sz="1900" dirty="0">
                <a:solidFill>
                  <a:schemeClr val="accent1">
                    <a:lumMod val="50000"/>
                  </a:schemeClr>
                </a:solidFill>
              </a:rPr>
              <a:t>, které není zbožím Evropské unie</a:t>
            </a:r>
            <a:r>
              <a:rPr lang="cs-CZ" sz="1900" b="1" dirty="0">
                <a:solidFill>
                  <a:schemeClr val="accent1">
                    <a:lumMod val="50000"/>
                  </a:schemeClr>
                </a:solidFill>
              </a:rPr>
              <a:t>, celnímu dohledu</a:t>
            </a:r>
            <a:r>
              <a:rPr lang="cs-CZ" sz="1900" dirty="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(Osoba dlužníka viz § 108 odst. 5 písm. b) ZDPH). </a:t>
            </a:r>
          </a:p>
          <a:p>
            <a:pPr marL="176212" lvl="3" indent="0" algn="just">
              <a:spcBef>
                <a:spcPts val="0"/>
              </a:spcBef>
              <a:spcAft>
                <a:spcPts val="0"/>
              </a:spcAft>
              <a:buClr>
                <a:schemeClr val="accent1">
                  <a:lumMod val="50000"/>
                </a:schemeClr>
              </a:buClr>
              <a:buNone/>
            </a:pP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833212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4378" y="44624"/>
            <a:ext cx="8930109"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Celní dluh z nedodržení a přestupky (2) </a:t>
            </a:r>
          </a:p>
        </p:txBody>
      </p:sp>
      <p:sp>
        <p:nvSpPr>
          <p:cNvPr id="10243" name="Zástupný symbol pro obsah 2"/>
          <p:cNvSpPr>
            <a:spLocks noGrp="1"/>
          </p:cNvSpPr>
          <p:nvPr>
            <p:ph sz="quarter" idx="4294967295"/>
          </p:nvPr>
        </p:nvSpPr>
        <p:spPr>
          <a:xfrm>
            <a:off x="-133744" y="620689"/>
            <a:ext cx="9243365" cy="5665136"/>
          </a:xfrm>
          <a:prstGeom prst="rect">
            <a:avLst/>
          </a:prstGeom>
        </p:spPr>
        <p:txBody>
          <a:bodyPr/>
          <a:lstStyle/>
          <a:p>
            <a:pPr marL="46037" indent="0" algn="just">
              <a:buNone/>
              <a:defRPr/>
            </a:pPr>
            <a:r>
              <a:rPr lang="cs-CZ" sz="2400" b="1" dirty="0">
                <a:solidFill>
                  <a:schemeClr val="accent1">
                    <a:lumMod val="50000"/>
                  </a:schemeClr>
                </a:solidFill>
              </a:rPr>
              <a:t>Čl. 79 UCC, § 23 ZDPH a § 47 zákona č. 242/2016 Sb., celní zákon</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Fyzická, </a:t>
            </a:r>
            <a:r>
              <a:rPr lang="cs-CZ" sz="2100" b="1" dirty="0">
                <a:solidFill>
                  <a:schemeClr val="accent1">
                    <a:lumMod val="50000"/>
                  </a:schemeClr>
                </a:solidFill>
              </a:rPr>
              <a:t>právnická</a:t>
            </a:r>
            <a:r>
              <a:rPr lang="cs-CZ" sz="2100" dirty="0">
                <a:solidFill>
                  <a:schemeClr val="accent1">
                    <a:lumMod val="50000"/>
                  </a:schemeClr>
                </a:solidFill>
              </a:rPr>
              <a:t> nebo podnikající fyzická </a:t>
            </a:r>
            <a:r>
              <a:rPr lang="cs-CZ" sz="2100" b="1" dirty="0">
                <a:solidFill>
                  <a:schemeClr val="accent1">
                    <a:lumMod val="50000"/>
                  </a:schemeClr>
                </a:solidFill>
              </a:rPr>
              <a:t>osoba se dopustí přestupku </a:t>
            </a:r>
            <a:r>
              <a:rPr lang="cs-CZ" sz="2100" dirty="0">
                <a:solidFill>
                  <a:schemeClr val="accent1">
                    <a:lumMod val="50000"/>
                  </a:schemeClr>
                </a:solidFill>
              </a:rPr>
              <a:t>tím, že</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a) </a:t>
            </a:r>
            <a:r>
              <a:rPr lang="cs-CZ" sz="2100" b="1" dirty="0">
                <a:solidFill>
                  <a:schemeClr val="accent1">
                    <a:lumMod val="50000"/>
                  </a:schemeClr>
                </a:solidFill>
              </a:rPr>
              <a:t>doveze</a:t>
            </a:r>
            <a:r>
              <a:rPr lang="cs-CZ" sz="2100" dirty="0">
                <a:solidFill>
                  <a:schemeClr val="accent1">
                    <a:lumMod val="50000"/>
                  </a:schemeClr>
                </a:solidFill>
              </a:rPr>
              <a:t>, vyveze </a:t>
            </a:r>
            <a:r>
              <a:rPr lang="cs-CZ" sz="2100" b="1" dirty="0">
                <a:solidFill>
                  <a:schemeClr val="accent1">
                    <a:lumMod val="50000"/>
                  </a:schemeClr>
                </a:solidFill>
              </a:rPr>
              <a:t>nebo přepraví zboží v rozporu </a:t>
            </a:r>
            <a:r>
              <a:rPr lang="cs-CZ" sz="2100" dirty="0">
                <a:solidFill>
                  <a:schemeClr val="accent1">
                    <a:lumMod val="50000"/>
                  </a:schemeClr>
                </a:solidFill>
              </a:rPr>
              <a:t>s přímo použitelným předpisem Evropské unie,</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b) </a:t>
            </a:r>
            <a:r>
              <a:rPr lang="cs-CZ" sz="2100" b="1" dirty="0">
                <a:solidFill>
                  <a:schemeClr val="accent1">
                    <a:lumMod val="50000"/>
                  </a:schemeClr>
                </a:solidFill>
              </a:rPr>
              <a:t>odejme zboží celnímu dohledu </a:t>
            </a:r>
            <a:r>
              <a:rPr lang="cs-CZ" sz="2100" dirty="0">
                <a:solidFill>
                  <a:schemeClr val="accent1">
                    <a:lumMod val="50000"/>
                  </a:schemeClr>
                </a:solidFill>
              </a:rPr>
              <a:t>v rozporu s přímo použitelným předpisem Evropské unie…</a:t>
            </a:r>
          </a:p>
          <a:p>
            <a:pPr marL="176212" lvl="3" indent="0" algn="just">
              <a:spcBef>
                <a:spcPts val="0"/>
              </a:spcBef>
              <a:spcAft>
                <a:spcPts val="0"/>
              </a:spcAft>
              <a:buClr>
                <a:schemeClr val="accent1">
                  <a:lumMod val="50000"/>
                </a:schemeClr>
              </a:buClr>
              <a:buNone/>
            </a:pPr>
            <a:endParaRPr lang="cs-CZ" sz="2100" dirty="0">
              <a:solidFill>
                <a:schemeClr val="accent1">
                  <a:lumMod val="50000"/>
                </a:schemeClr>
              </a:solidFill>
            </a:endParaRPr>
          </a:p>
          <a:p>
            <a:pPr marL="461962" lvl="3" indent="-28575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Fyzická, </a:t>
            </a:r>
            <a:r>
              <a:rPr lang="cs-CZ" sz="2100" b="1" dirty="0">
                <a:solidFill>
                  <a:schemeClr val="accent1">
                    <a:lumMod val="50000"/>
                  </a:schemeClr>
                </a:solidFill>
              </a:rPr>
              <a:t>právnická</a:t>
            </a:r>
            <a:r>
              <a:rPr lang="cs-CZ" sz="2100" dirty="0">
                <a:solidFill>
                  <a:schemeClr val="accent1">
                    <a:lumMod val="50000"/>
                  </a:schemeClr>
                </a:solidFill>
              </a:rPr>
              <a:t> nebo podnikající fyzická </a:t>
            </a:r>
            <a:r>
              <a:rPr lang="cs-CZ" sz="2100" b="1" dirty="0">
                <a:solidFill>
                  <a:schemeClr val="accent1">
                    <a:lumMod val="50000"/>
                  </a:schemeClr>
                </a:solidFill>
              </a:rPr>
              <a:t>osoba se dopustí přestupku </a:t>
            </a:r>
            <a:r>
              <a:rPr lang="cs-CZ" sz="2100" dirty="0">
                <a:solidFill>
                  <a:schemeClr val="accent1">
                    <a:lumMod val="50000"/>
                  </a:schemeClr>
                </a:solidFill>
              </a:rPr>
              <a:t>tím, že </a:t>
            </a:r>
            <a:r>
              <a:rPr lang="cs-CZ" sz="2100" b="1" dirty="0">
                <a:solidFill>
                  <a:schemeClr val="accent1">
                    <a:lumMod val="50000"/>
                  </a:schemeClr>
                </a:solidFill>
              </a:rPr>
              <a:t>nesplní některou z povinností </a:t>
            </a:r>
            <a:r>
              <a:rPr lang="cs-CZ" sz="2100" dirty="0">
                <a:solidFill>
                  <a:schemeClr val="accent1">
                    <a:lumMod val="50000"/>
                  </a:schemeClr>
                </a:solidFill>
              </a:rPr>
              <a:t>podle přímo použitelného předpisu Evropské unie</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a) pro propuštění zboží do celního režimu nebo </a:t>
            </a:r>
            <a:r>
              <a:rPr lang="cs-CZ" sz="2100" b="1" dirty="0">
                <a:solidFill>
                  <a:schemeClr val="accent1">
                    <a:lumMod val="50000"/>
                  </a:schemeClr>
                </a:solidFill>
              </a:rPr>
              <a:t>pro nakládání se zbožím</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3. </a:t>
            </a:r>
            <a:r>
              <a:rPr lang="cs-CZ" sz="2100" b="1" dirty="0">
                <a:solidFill>
                  <a:schemeClr val="accent1">
                    <a:lumMod val="50000"/>
                  </a:schemeClr>
                </a:solidFill>
              </a:rPr>
              <a:t>dočasně uskladněným</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5. </a:t>
            </a:r>
            <a:r>
              <a:rPr lang="cs-CZ" sz="2100" b="1" dirty="0">
                <a:solidFill>
                  <a:schemeClr val="accent1">
                    <a:lumMod val="50000"/>
                  </a:schemeClr>
                </a:solidFill>
              </a:rPr>
              <a:t>vstupujícím </a:t>
            </a:r>
            <a:r>
              <a:rPr lang="cs-CZ" sz="2100" dirty="0">
                <a:solidFill>
                  <a:schemeClr val="accent1">
                    <a:lumMod val="50000"/>
                  </a:schemeClr>
                </a:solidFill>
              </a:rPr>
              <a:t>na celní území Evropské unie, vystupujícím z celního území Evropské unie </a:t>
            </a:r>
            <a:r>
              <a:rPr lang="cs-CZ" sz="2100" b="1" dirty="0">
                <a:solidFill>
                  <a:schemeClr val="accent1">
                    <a:lumMod val="50000"/>
                  </a:schemeClr>
                </a:solidFill>
              </a:rPr>
              <a:t>nebo předkládaným k celnímu řízení…</a:t>
            </a: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Za přestupek podle … lze uložit </a:t>
            </a:r>
            <a:r>
              <a:rPr lang="cs-CZ" sz="2100" b="1" dirty="0">
                <a:solidFill>
                  <a:schemeClr val="accent1">
                    <a:lumMod val="50000"/>
                  </a:schemeClr>
                </a:solidFill>
              </a:rPr>
              <a:t>pokutu</a:t>
            </a:r>
            <a:r>
              <a:rPr lang="cs-CZ" sz="2100" dirty="0">
                <a:solidFill>
                  <a:schemeClr val="accent1">
                    <a:lumMod val="50000"/>
                  </a:schemeClr>
                </a:solidFill>
              </a:rPr>
              <a:t> do 4 000 000 Kč.</a:t>
            </a:r>
          </a:p>
          <a:p>
            <a:pPr marL="176212" lvl="3" indent="0" algn="just">
              <a:spcBef>
                <a:spcPts val="0"/>
              </a:spcBef>
              <a:spcAft>
                <a:spcPts val="0"/>
              </a:spcAft>
              <a:buClr>
                <a:schemeClr val="accent1">
                  <a:lumMod val="50000"/>
                </a:schemeClr>
              </a:buClr>
              <a:buNone/>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Dopustí-li se přestupku podle … právnická nebo podnikající fyzická osoba, lze uložit </a:t>
            </a:r>
            <a:r>
              <a:rPr lang="cs-CZ" sz="2100" b="1" dirty="0">
                <a:solidFill>
                  <a:schemeClr val="accent1">
                    <a:lumMod val="50000"/>
                  </a:schemeClr>
                </a:solidFill>
              </a:rPr>
              <a:t>zákaz činnosti</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endParaRPr lang="cs-CZ" dirty="0">
              <a:solidFill>
                <a:schemeClr val="accent1">
                  <a:lumMod val="50000"/>
                </a:schemeClr>
              </a:solidFill>
            </a:endParaRPr>
          </a:p>
        </p:txBody>
      </p:sp>
    </p:spTree>
    <p:extLst>
      <p:ext uri="{BB962C8B-B14F-4D97-AF65-F5344CB8AC3E}">
        <p14:creationId xmlns:p14="http://schemas.microsoft.com/office/powerpoint/2010/main" val="2449281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Doporučení pro dotčené subjekty (1)</a:t>
            </a:r>
          </a:p>
        </p:txBody>
      </p:sp>
      <p:sp>
        <p:nvSpPr>
          <p:cNvPr id="10243" name="Zástupný symbol pro obsah 2"/>
          <p:cNvSpPr>
            <a:spLocks noGrp="1"/>
          </p:cNvSpPr>
          <p:nvPr>
            <p:ph sz="quarter" idx="4294967295"/>
          </p:nvPr>
        </p:nvSpPr>
        <p:spPr>
          <a:xfrm>
            <a:off x="-99365" y="620688"/>
            <a:ext cx="9243365" cy="5665136"/>
          </a:xfrm>
          <a:prstGeom prst="rect">
            <a:avLst/>
          </a:prstGeom>
        </p:spPr>
        <p:txBody>
          <a:bodyPr/>
          <a:lstStyle/>
          <a:p>
            <a:pPr marL="46037" indent="0" algn="just">
              <a:buNone/>
              <a:defRPr/>
            </a:pPr>
            <a:r>
              <a:rPr lang="cs-CZ" sz="2600" b="1" u="sng" dirty="0">
                <a:solidFill>
                  <a:schemeClr val="accent1">
                    <a:lumMod val="50000"/>
                  </a:schemeClr>
                </a:solidFill>
              </a:rPr>
              <a:t>Týká se celních formalit plněných v ČR, formality ve FR, BE, NL,… plní zpravidla dopravce, v UK jsou zpravidla věcí UK partnera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Tuzemským </a:t>
            </a:r>
            <a:r>
              <a:rPr lang="cs-CZ" sz="2100" b="1" dirty="0">
                <a:solidFill>
                  <a:schemeClr val="accent1">
                    <a:lumMod val="50000"/>
                  </a:schemeClr>
                </a:solidFill>
              </a:rPr>
              <a:t>subjektům, poprvé dotčeným </a:t>
            </a:r>
            <a:r>
              <a:rPr lang="cs-CZ" sz="2100" dirty="0">
                <a:solidFill>
                  <a:schemeClr val="accent1">
                    <a:lumMod val="50000"/>
                  </a:schemeClr>
                </a:solidFill>
              </a:rPr>
              <a:t>celními formalitami právě </a:t>
            </a:r>
            <a:r>
              <a:rPr lang="cs-CZ" sz="2100" b="1" dirty="0">
                <a:solidFill>
                  <a:schemeClr val="accent1">
                    <a:lumMod val="50000"/>
                  </a:schemeClr>
                </a:solidFill>
              </a:rPr>
              <a:t>v důsledku brexitu</a:t>
            </a:r>
            <a:r>
              <a:rPr lang="cs-CZ" sz="2100" dirty="0">
                <a:solidFill>
                  <a:schemeClr val="accent1">
                    <a:lumMod val="50000"/>
                  </a:schemeClr>
                </a:solidFill>
              </a:rPr>
              <a:t>, se s ohledem na jejich relativní složitost a též zejména na právní následky případného pochybení </a:t>
            </a:r>
            <a:r>
              <a:rPr lang="cs-CZ" sz="2100" b="1" dirty="0">
                <a:solidFill>
                  <a:schemeClr val="accent1">
                    <a:lumMod val="50000"/>
                  </a:schemeClr>
                </a:solidFill>
              </a:rPr>
              <a:t>jednoznačně doporučuje využít služeb kvalifikovaného, odborně zdatného celního zástupce. </a:t>
            </a:r>
          </a:p>
          <a:p>
            <a:pPr marL="176212" lvl="3" indent="0" algn="just">
              <a:spcBef>
                <a:spcPts val="0"/>
              </a:spcBef>
              <a:spcAft>
                <a:spcPts val="0"/>
              </a:spcAft>
              <a:buClr>
                <a:schemeClr val="accent1">
                  <a:lumMod val="50000"/>
                </a:schemeClr>
              </a:buClr>
              <a:buNone/>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To platí tím spíše, čím </a:t>
            </a:r>
            <a:r>
              <a:rPr lang="cs-CZ" sz="2100" b="1" dirty="0">
                <a:solidFill>
                  <a:schemeClr val="accent1">
                    <a:lumMod val="50000"/>
                  </a:schemeClr>
                </a:solidFill>
              </a:rPr>
              <a:t>širší sortiment </a:t>
            </a:r>
            <a:r>
              <a:rPr lang="cs-CZ" sz="2100" dirty="0">
                <a:solidFill>
                  <a:schemeClr val="accent1">
                    <a:lumMod val="50000"/>
                  </a:schemeClr>
                </a:solidFill>
              </a:rPr>
              <a:t>zboží</a:t>
            </a:r>
            <a:r>
              <a:rPr lang="cs-CZ" sz="2100" b="1" dirty="0">
                <a:solidFill>
                  <a:schemeClr val="accent1">
                    <a:lumMod val="50000"/>
                  </a:schemeClr>
                </a:solidFill>
              </a:rPr>
              <a:t> </a:t>
            </a:r>
            <a:r>
              <a:rPr lang="cs-CZ" sz="2100" dirty="0">
                <a:solidFill>
                  <a:schemeClr val="accent1">
                    <a:lumMod val="50000"/>
                  </a:schemeClr>
                </a:solidFill>
              </a:rPr>
              <a:t>je ve vztahu k Velké Británii obchodován, čím </a:t>
            </a:r>
            <a:r>
              <a:rPr lang="cs-CZ" sz="2100" b="1" dirty="0">
                <a:solidFill>
                  <a:schemeClr val="accent1">
                    <a:lumMod val="50000"/>
                  </a:schemeClr>
                </a:solidFill>
              </a:rPr>
              <a:t>častěji dochází k pohybu </a:t>
            </a:r>
            <a:r>
              <a:rPr lang="cs-CZ" sz="2100" dirty="0">
                <a:solidFill>
                  <a:schemeClr val="accent1">
                    <a:lumMod val="50000"/>
                  </a:schemeClr>
                </a:solidFill>
              </a:rPr>
              <a:t>takového zboží a čím </a:t>
            </a:r>
            <a:r>
              <a:rPr lang="cs-CZ" sz="2100" b="1" dirty="0">
                <a:solidFill>
                  <a:schemeClr val="accent1">
                    <a:lumMod val="50000"/>
                  </a:schemeClr>
                </a:solidFill>
              </a:rPr>
              <a:t>více</a:t>
            </a:r>
            <a:r>
              <a:rPr lang="cs-CZ" sz="2100" dirty="0">
                <a:solidFill>
                  <a:schemeClr val="accent1">
                    <a:lumMod val="50000"/>
                  </a:schemeClr>
                </a:solidFill>
              </a:rPr>
              <a:t> má tuzemský subjekt obchodních </a:t>
            </a:r>
            <a:r>
              <a:rPr lang="cs-CZ" sz="2100" b="1" dirty="0">
                <a:solidFill>
                  <a:schemeClr val="accent1">
                    <a:lumMod val="50000"/>
                  </a:schemeClr>
                </a:solidFill>
              </a:rPr>
              <a:t>partnerů na britské straně</a:t>
            </a:r>
            <a:r>
              <a:rPr lang="cs-CZ" sz="21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Důležitá </a:t>
            </a:r>
            <a:r>
              <a:rPr lang="cs-CZ" sz="2100" b="1" dirty="0">
                <a:solidFill>
                  <a:schemeClr val="accent1">
                    <a:lumMod val="50000"/>
                  </a:schemeClr>
                </a:solidFill>
              </a:rPr>
              <a:t>role</a:t>
            </a:r>
            <a:r>
              <a:rPr lang="cs-CZ" sz="2100" dirty="0">
                <a:solidFill>
                  <a:schemeClr val="accent1">
                    <a:lumMod val="50000"/>
                  </a:schemeClr>
                </a:solidFill>
              </a:rPr>
              <a:t> těchto </a:t>
            </a:r>
            <a:r>
              <a:rPr lang="cs-CZ" sz="2100" b="1" dirty="0">
                <a:solidFill>
                  <a:schemeClr val="accent1">
                    <a:lumMod val="50000"/>
                  </a:schemeClr>
                </a:solidFill>
              </a:rPr>
              <a:t>zkušených zástupců </a:t>
            </a:r>
            <a:r>
              <a:rPr lang="cs-CZ" sz="2100" dirty="0">
                <a:solidFill>
                  <a:schemeClr val="accent1">
                    <a:lumMod val="50000"/>
                  </a:schemeClr>
                </a:solidFill>
              </a:rPr>
              <a:t>se nachází také </a:t>
            </a:r>
            <a:r>
              <a:rPr lang="cs-CZ" sz="2100" b="1" dirty="0">
                <a:solidFill>
                  <a:schemeClr val="accent1">
                    <a:lumMod val="50000"/>
                  </a:schemeClr>
                </a:solidFill>
              </a:rPr>
              <a:t>v oblasti poradenství </a:t>
            </a:r>
            <a:r>
              <a:rPr lang="cs-CZ" sz="2100" dirty="0">
                <a:solidFill>
                  <a:schemeClr val="accent1">
                    <a:lumMod val="50000"/>
                  </a:schemeClr>
                </a:solidFill>
              </a:rPr>
              <a:t>– např. s ohledem na poměrně složité povinnosti z oblasti zákazů a omezení.</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Je </a:t>
            </a:r>
            <a:r>
              <a:rPr lang="cs-CZ" sz="2100" b="1" dirty="0">
                <a:solidFill>
                  <a:schemeClr val="accent1">
                    <a:lumMod val="50000"/>
                  </a:schemeClr>
                </a:solidFill>
              </a:rPr>
              <a:t>nereálné</a:t>
            </a:r>
            <a:r>
              <a:rPr lang="cs-CZ" sz="2100" dirty="0">
                <a:solidFill>
                  <a:schemeClr val="accent1">
                    <a:lumMod val="50000"/>
                  </a:schemeClr>
                </a:solidFill>
              </a:rPr>
              <a:t>, aby dosud zcela </a:t>
            </a:r>
            <a:r>
              <a:rPr lang="cs-CZ" sz="2100" b="1" dirty="0">
                <a:solidFill>
                  <a:schemeClr val="accent1">
                    <a:lumMod val="50000"/>
                  </a:schemeClr>
                </a:solidFill>
              </a:rPr>
              <a:t>neznalá osoba </a:t>
            </a:r>
            <a:r>
              <a:rPr lang="cs-CZ" sz="2100" dirty="0">
                <a:solidFill>
                  <a:schemeClr val="accent1">
                    <a:lumMod val="50000"/>
                  </a:schemeClr>
                </a:solidFill>
              </a:rPr>
              <a:t>byla schopna </a:t>
            </a:r>
            <a:r>
              <a:rPr lang="cs-CZ" sz="2100" b="1" dirty="0">
                <a:solidFill>
                  <a:schemeClr val="accent1">
                    <a:lumMod val="50000"/>
                  </a:schemeClr>
                </a:solidFill>
              </a:rPr>
              <a:t>získat</a:t>
            </a:r>
            <a:r>
              <a:rPr lang="cs-CZ" sz="2100" dirty="0">
                <a:solidFill>
                  <a:schemeClr val="accent1">
                    <a:lumMod val="50000"/>
                  </a:schemeClr>
                </a:solidFill>
              </a:rPr>
              <a:t> veškeré znalosti a vědomosti na požadované úrovni, včetně např. nutného vybavení stran IT systémů či dokonce povolení zjednodušených postupů, v horizontu </a:t>
            </a:r>
            <a:r>
              <a:rPr lang="cs-CZ" sz="2100" b="1" dirty="0">
                <a:solidFill>
                  <a:schemeClr val="accent1">
                    <a:lumMod val="50000"/>
                  </a:schemeClr>
                </a:solidFill>
              </a:rPr>
              <a:t>necelého jednoho měsíce</a:t>
            </a:r>
            <a:r>
              <a:rPr lang="cs-CZ" sz="21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1763131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Doporučení pro dotčené subjekty (2)</a:t>
            </a:r>
          </a:p>
        </p:txBody>
      </p:sp>
      <p:sp>
        <p:nvSpPr>
          <p:cNvPr id="10243" name="Zástupný symbol pro obsah 2"/>
          <p:cNvSpPr>
            <a:spLocks noGrp="1"/>
          </p:cNvSpPr>
          <p:nvPr>
            <p:ph sz="quarter" idx="4294967295"/>
          </p:nvPr>
        </p:nvSpPr>
        <p:spPr>
          <a:xfrm>
            <a:off x="-99365" y="766827"/>
            <a:ext cx="9243365" cy="5665136"/>
          </a:xfrm>
          <a:prstGeom prst="rect">
            <a:avLst/>
          </a:prstGeom>
        </p:spPr>
        <p:txBody>
          <a:bodyPr/>
          <a:lstStyle/>
          <a:p>
            <a:pPr marL="46037" indent="0" algn="just">
              <a:buNone/>
              <a:defRPr/>
            </a:pPr>
            <a:r>
              <a:rPr lang="cs-CZ" sz="2600" b="1" u="sng" dirty="0">
                <a:solidFill>
                  <a:schemeClr val="accent1">
                    <a:lumMod val="50000"/>
                  </a:schemeClr>
                </a:solidFill>
              </a:rPr>
              <a:t>Týká se celních formalit plněných v ČR, formality ve FR, BE, NL,… plní zpravidla dopravce, v UK jsou zpravidla věcí UK partnera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Při výběru celního zástupce se doporučuje využít služeb subjektů</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renomovaných;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držitelů </a:t>
            </a:r>
            <a:r>
              <a:rPr lang="cs-CZ" sz="2000" b="1" dirty="0">
                <a:solidFill>
                  <a:schemeClr val="accent1">
                    <a:lumMod val="50000"/>
                  </a:schemeClr>
                </a:solidFill>
              </a:rPr>
              <a:t>povolení</a:t>
            </a:r>
            <a:r>
              <a:rPr lang="cs-CZ" sz="2000" dirty="0">
                <a:solidFill>
                  <a:schemeClr val="accent1">
                    <a:lumMod val="50000"/>
                  </a:schemeClr>
                </a:solidFill>
              </a:rPr>
              <a:t> co nejvíce forem tzv. </a:t>
            </a:r>
            <a:r>
              <a:rPr lang="cs-CZ" sz="2000" b="1" dirty="0">
                <a:solidFill>
                  <a:schemeClr val="accent1">
                    <a:lumMod val="50000"/>
                  </a:schemeClr>
                </a:solidFill>
              </a:rPr>
              <a:t>zjednodušených postupů</a:t>
            </a:r>
            <a:r>
              <a:rPr lang="cs-CZ" sz="2000" dirty="0">
                <a:solidFill>
                  <a:schemeClr val="accent1">
                    <a:lumMod val="50000"/>
                  </a:schemeClr>
                </a:solidFill>
              </a:rPr>
              <a:t>, zejména pro dovozní, vývozní a též tranzitní celní formality;</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úplně nejlépe pak držitelů povolení tzv. </a:t>
            </a:r>
            <a:r>
              <a:rPr lang="cs-CZ" sz="2000" b="1" dirty="0">
                <a:solidFill>
                  <a:schemeClr val="accent1">
                    <a:lumMod val="50000"/>
                  </a:schemeClr>
                </a:solidFill>
              </a:rPr>
              <a:t>Oprávněného hospodářského subjektu</a:t>
            </a:r>
            <a:r>
              <a:rPr lang="cs-CZ" sz="2000" dirty="0">
                <a:solidFill>
                  <a:schemeClr val="accent1">
                    <a:lumMod val="50000"/>
                  </a:schemeClr>
                </a:solidFill>
              </a:rPr>
              <a:t> (též zkratka „AEO“).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Za celý loňský rok bylo v tuzemsku některou z forem zjednodušeného postupu odbaveno celkem </a:t>
            </a:r>
            <a:r>
              <a:rPr lang="cs-CZ" sz="2000" b="1" dirty="0">
                <a:solidFill>
                  <a:schemeClr val="accent1">
                    <a:lumMod val="50000"/>
                  </a:schemeClr>
                </a:solidFill>
              </a:rPr>
              <a:t>67 % dovozních, 88 % vývozních a 92 % tranzitních </a:t>
            </a:r>
            <a:r>
              <a:rPr lang="cs-CZ" sz="2000" dirty="0">
                <a:solidFill>
                  <a:schemeClr val="accent1">
                    <a:lumMod val="50000"/>
                  </a:schemeClr>
                </a:solidFill>
              </a:rPr>
              <a:t>CP.</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značná saturace trhu celními zástupci, poskytujícími klientům výhody prostřednictvím vlastních povolení zjednodušených postupů (platných/osvědčených);</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ve vztahu k UK, dosud využívající volného pohybu zboží, není namístě začít odbavovat jinak, než právě prostřednictvím zjednodušených postupů.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741403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4624"/>
            <a:ext cx="9144000" cy="648072"/>
          </a:xfrm>
        </p:spPr>
        <p:txBody>
          <a:bodyPr/>
          <a:lstStyle/>
          <a:p>
            <a:pPr marL="133349" indent="0" algn="ctr">
              <a:buClr>
                <a:srgbClr val="002060"/>
              </a:buClr>
              <a:buNone/>
              <a:defRPr/>
            </a:pPr>
            <a:r>
              <a:rPr lang="cs-CZ" altLang="cs-CZ" sz="3400" dirty="0">
                <a:solidFill>
                  <a:schemeClr val="accent1">
                    <a:lumMod val="50000"/>
                  </a:schemeClr>
                </a:solidFill>
              </a:rPr>
              <a:t>Principy opatření na nově vzniklé hranici (1)</a:t>
            </a:r>
          </a:p>
        </p:txBody>
      </p:sp>
      <p:sp>
        <p:nvSpPr>
          <p:cNvPr id="10243" name="Zástupný symbol pro obsah 2"/>
          <p:cNvSpPr>
            <a:spLocks noGrp="1"/>
          </p:cNvSpPr>
          <p:nvPr>
            <p:ph sz="quarter" idx="4294967295"/>
          </p:nvPr>
        </p:nvSpPr>
        <p:spPr>
          <a:xfrm>
            <a:off x="0" y="692696"/>
            <a:ext cx="8989223" cy="5907305"/>
          </a:xfrm>
          <a:prstGeom prst="rect">
            <a:avLst/>
          </a:prstGeom>
        </p:spPr>
        <p:txBody>
          <a:bodyPr/>
          <a:lstStyle/>
          <a:p>
            <a:pPr marL="519112" lvl="3" indent="-342900" algn="just">
              <a:spcBef>
                <a:spcPts val="0"/>
              </a:spcBef>
              <a:spcAft>
                <a:spcPts val="0"/>
              </a:spcAft>
              <a:buClr>
                <a:srgbClr val="4E67C8">
                  <a:lumMod val="50000"/>
                </a:srgbClr>
              </a:buClr>
              <a:buFont typeface="Arial" panose="020B0604020202020204" pitchFamily="34" charset="0"/>
              <a:buChar char="•"/>
            </a:pPr>
            <a:r>
              <a:rPr lang="cs-CZ" sz="1900" dirty="0">
                <a:solidFill>
                  <a:srgbClr val="4E67C8">
                    <a:lumMod val="50000"/>
                  </a:srgbClr>
                </a:solidFill>
              </a:rPr>
              <a:t>Za účelem </a:t>
            </a:r>
            <a:r>
              <a:rPr lang="cs-CZ" sz="1900" b="1" dirty="0">
                <a:solidFill>
                  <a:srgbClr val="4E67C8">
                    <a:lumMod val="50000"/>
                  </a:srgbClr>
                </a:solidFill>
              </a:rPr>
              <a:t>zachování propustnosti </a:t>
            </a:r>
            <a:r>
              <a:rPr lang="cs-CZ" sz="1900" dirty="0">
                <a:solidFill>
                  <a:srgbClr val="4E67C8">
                    <a:lumMod val="50000"/>
                  </a:srgbClr>
                </a:solidFill>
              </a:rPr>
              <a:t>nově vzniklé hranice a pokud možno </a:t>
            </a:r>
            <a:r>
              <a:rPr lang="cs-CZ" sz="1900" b="1" dirty="0">
                <a:solidFill>
                  <a:srgbClr val="4E67C8">
                    <a:lumMod val="50000"/>
                  </a:srgbClr>
                </a:solidFill>
              </a:rPr>
              <a:t>plynulého a hladkého průjezdu </a:t>
            </a:r>
            <a:r>
              <a:rPr lang="cs-CZ" sz="1900" dirty="0">
                <a:solidFill>
                  <a:srgbClr val="4E67C8">
                    <a:lumMod val="50000"/>
                  </a:srgbClr>
                </a:solidFill>
              </a:rPr>
              <a:t>na jejích kritických, tj. dopravou velmi zatížených místech (</a:t>
            </a:r>
            <a:r>
              <a:rPr lang="cs-CZ" sz="1900" dirty="0" err="1">
                <a:solidFill>
                  <a:srgbClr val="4E67C8">
                    <a:lumMod val="50000"/>
                  </a:srgbClr>
                </a:solidFill>
              </a:rPr>
              <a:t>Eurotunel</a:t>
            </a:r>
            <a:r>
              <a:rPr lang="cs-CZ" sz="1900" dirty="0">
                <a:solidFill>
                  <a:srgbClr val="4E67C8">
                    <a:lumMod val="50000"/>
                  </a:srgbClr>
                </a:solidFill>
              </a:rPr>
              <a:t> a přístavy ve FR, BE, NL a UK), zavádějí tamní celní správy </a:t>
            </a:r>
            <a:r>
              <a:rPr lang="cs-CZ" sz="1900" b="1" dirty="0">
                <a:solidFill>
                  <a:srgbClr val="4E67C8">
                    <a:lumMod val="50000"/>
                  </a:srgbClr>
                </a:solidFill>
              </a:rPr>
              <a:t>zvláštní opatření</a:t>
            </a:r>
            <a:r>
              <a:rPr lang="cs-CZ" sz="1900" dirty="0">
                <a:solidFill>
                  <a:srgbClr val="4E67C8">
                    <a:lumMod val="50000"/>
                  </a:srgbClr>
                </a:solidFill>
              </a:rPr>
              <a:t>. V tuzemsku mají informace o nich relevanci </a:t>
            </a:r>
            <a:r>
              <a:rPr lang="cs-CZ" sz="1900" b="1" dirty="0">
                <a:solidFill>
                  <a:srgbClr val="4E67C8">
                    <a:lumMod val="50000"/>
                  </a:srgbClr>
                </a:solidFill>
              </a:rPr>
              <a:t>zejména pro dopravce</a:t>
            </a:r>
            <a:r>
              <a:rPr lang="cs-CZ" sz="1900" dirty="0">
                <a:solidFill>
                  <a:srgbClr val="4E67C8">
                    <a:lumMod val="50000"/>
                  </a:srgbClr>
                </a:solidFill>
              </a:rPr>
              <a:t>.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1900" b="1" dirty="0">
                <a:solidFill>
                  <a:srgbClr val="4E67C8">
                    <a:lumMod val="50000"/>
                  </a:srgbClr>
                </a:solidFill>
              </a:rPr>
              <a:t>UK připravuje </a:t>
            </a:r>
            <a:r>
              <a:rPr lang="cs-CZ" sz="1900" dirty="0">
                <a:solidFill>
                  <a:srgbClr val="4E67C8">
                    <a:lumMod val="50000"/>
                  </a:srgbClr>
                </a:solidFill>
              </a:rPr>
              <a:t>– a též prosazuje jakožto oficiální součást dohody o volném obchodu – tzv. „</a:t>
            </a:r>
            <a:r>
              <a:rPr lang="cs-CZ" sz="1900" b="1" dirty="0" err="1">
                <a:solidFill>
                  <a:srgbClr val="4E67C8">
                    <a:lumMod val="50000"/>
                  </a:srgbClr>
                </a:solidFill>
              </a:rPr>
              <a:t>roll</a:t>
            </a:r>
            <a:r>
              <a:rPr lang="cs-CZ" sz="1900" b="1" dirty="0">
                <a:solidFill>
                  <a:srgbClr val="4E67C8">
                    <a:lumMod val="50000"/>
                  </a:srgbClr>
                </a:solidFill>
              </a:rPr>
              <a:t>-on/</a:t>
            </a:r>
            <a:r>
              <a:rPr lang="cs-CZ" sz="1900" b="1" dirty="0" err="1">
                <a:solidFill>
                  <a:srgbClr val="4E67C8">
                    <a:lumMod val="50000"/>
                  </a:srgbClr>
                </a:solidFill>
              </a:rPr>
              <a:t>roll-off</a:t>
            </a:r>
            <a:r>
              <a:rPr lang="cs-CZ" sz="1900" b="1" dirty="0">
                <a:solidFill>
                  <a:srgbClr val="4E67C8">
                    <a:lumMod val="50000"/>
                  </a:srgbClr>
                </a:solidFill>
              </a:rPr>
              <a:t> </a:t>
            </a:r>
            <a:r>
              <a:rPr lang="cs-CZ" sz="1900" b="1" dirty="0" err="1">
                <a:solidFill>
                  <a:srgbClr val="4E67C8">
                    <a:lumMod val="50000"/>
                  </a:srgbClr>
                </a:solidFill>
              </a:rPr>
              <a:t>system</a:t>
            </a:r>
            <a:r>
              <a:rPr lang="cs-CZ" sz="1900" dirty="0">
                <a:solidFill>
                  <a:srgbClr val="4E67C8">
                    <a:lumMod val="50000"/>
                  </a:srgbClr>
                </a:solidFill>
              </a:rPr>
              <a:t>“. </a:t>
            </a:r>
            <a:r>
              <a:rPr lang="cs-CZ" sz="1900" dirty="0">
                <a:solidFill>
                  <a:schemeClr val="accent1">
                    <a:lumMod val="50000"/>
                  </a:schemeClr>
                </a:solidFill>
              </a:rPr>
              <a:t>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1900" dirty="0">
                <a:solidFill>
                  <a:schemeClr val="accent1">
                    <a:lumMod val="50000"/>
                  </a:schemeClr>
                </a:solidFill>
              </a:rPr>
              <a:t>Přesně vydefinovaná </a:t>
            </a:r>
            <a:r>
              <a:rPr lang="cs-CZ" sz="1900" b="1" dirty="0">
                <a:solidFill>
                  <a:schemeClr val="accent1">
                    <a:lumMod val="50000"/>
                  </a:schemeClr>
                </a:solidFill>
              </a:rPr>
              <a:t>místa na obou stranách </a:t>
            </a:r>
            <a:r>
              <a:rPr lang="cs-CZ" sz="1900" dirty="0">
                <a:solidFill>
                  <a:schemeClr val="accent1">
                    <a:lumMod val="50000"/>
                  </a:schemeClr>
                </a:solidFill>
              </a:rPr>
              <a:t>pro oba směry pohybu zboží – existence jakési garance, že </a:t>
            </a:r>
            <a:r>
              <a:rPr lang="cs-CZ" sz="1900" b="1" dirty="0">
                <a:solidFill>
                  <a:schemeClr val="accent1">
                    <a:lumMod val="50000"/>
                  </a:schemeClr>
                </a:solidFill>
              </a:rPr>
              <a:t>předem splněné celní formality </a:t>
            </a:r>
            <a:r>
              <a:rPr lang="cs-CZ" sz="1900" dirty="0">
                <a:solidFill>
                  <a:schemeClr val="accent1">
                    <a:lumMod val="50000"/>
                  </a:schemeClr>
                </a:solidFill>
              </a:rPr>
              <a:t>budou následovány adekvátní </a:t>
            </a:r>
            <a:r>
              <a:rPr lang="cs-CZ" sz="1900" b="1" dirty="0">
                <a:solidFill>
                  <a:schemeClr val="accent1">
                    <a:lumMod val="50000"/>
                  </a:schemeClr>
                </a:solidFill>
              </a:rPr>
              <a:t>reakcí</a:t>
            </a:r>
            <a:r>
              <a:rPr lang="cs-CZ" sz="1900" dirty="0">
                <a:solidFill>
                  <a:schemeClr val="accent1">
                    <a:lumMod val="50000"/>
                  </a:schemeClr>
                </a:solidFill>
              </a:rPr>
              <a:t> dotčených orgánů </a:t>
            </a:r>
            <a:r>
              <a:rPr lang="cs-CZ" sz="1900" b="1" dirty="0">
                <a:solidFill>
                  <a:schemeClr val="accent1">
                    <a:lumMod val="50000"/>
                  </a:schemeClr>
                </a:solidFill>
              </a:rPr>
              <a:t>ještě předtím</a:t>
            </a:r>
            <a:r>
              <a:rPr lang="cs-CZ" sz="1900" dirty="0">
                <a:solidFill>
                  <a:schemeClr val="accent1">
                    <a:lumMod val="50000"/>
                  </a:schemeClr>
                </a:solidFill>
              </a:rPr>
              <a:t>, </a:t>
            </a:r>
            <a:r>
              <a:rPr lang="cs-CZ" sz="1900" b="1" dirty="0">
                <a:solidFill>
                  <a:schemeClr val="accent1">
                    <a:lumMod val="50000"/>
                  </a:schemeClr>
                </a:solidFill>
              </a:rPr>
              <a:t>než</a:t>
            </a:r>
            <a:r>
              <a:rPr lang="cs-CZ" sz="1900" dirty="0">
                <a:solidFill>
                  <a:schemeClr val="accent1">
                    <a:lumMod val="50000"/>
                  </a:schemeClr>
                </a:solidFill>
              </a:rPr>
              <a:t> dopravní prostředek na kritické místo </a:t>
            </a:r>
            <a:r>
              <a:rPr lang="cs-CZ" sz="1900" b="1" dirty="0">
                <a:solidFill>
                  <a:schemeClr val="accent1">
                    <a:lumMod val="50000"/>
                  </a:schemeClr>
                </a:solidFill>
              </a:rPr>
              <a:t>skutečně dorazí</a:t>
            </a:r>
            <a:r>
              <a:rPr lang="cs-CZ" sz="1900" dirty="0">
                <a:solidFill>
                  <a:schemeClr val="accent1">
                    <a:lumMod val="50000"/>
                  </a:schemeClr>
                </a:solidFill>
              </a:rPr>
              <a:t>. </a:t>
            </a:r>
          </a:p>
          <a:p>
            <a:pPr marL="519112" lvl="3" indent="-342900" algn="just">
              <a:spcBef>
                <a:spcPts val="0"/>
              </a:spcBef>
              <a:spcAft>
                <a:spcPts val="0"/>
              </a:spcAft>
              <a:buClr>
                <a:srgbClr val="4E67C8">
                  <a:lumMod val="50000"/>
                </a:srgbClr>
              </a:buClr>
              <a:buFont typeface="Arial" panose="020B0604020202020204" pitchFamily="34" charset="0"/>
              <a:buChar char="•"/>
            </a:pPr>
            <a:r>
              <a:rPr lang="cs-CZ" sz="1900" dirty="0">
                <a:solidFill>
                  <a:schemeClr val="accent1">
                    <a:lumMod val="50000"/>
                  </a:schemeClr>
                </a:solidFill>
              </a:rPr>
              <a:t>Zahrnuje zejména informaci, </a:t>
            </a:r>
            <a:r>
              <a:rPr lang="cs-CZ" sz="1900" b="1" dirty="0">
                <a:solidFill>
                  <a:schemeClr val="accent1">
                    <a:lumMod val="50000"/>
                  </a:schemeClr>
                </a:solidFill>
              </a:rPr>
              <a:t>zda</a:t>
            </a:r>
            <a:r>
              <a:rPr lang="cs-CZ" sz="1900" dirty="0">
                <a:solidFill>
                  <a:schemeClr val="accent1">
                    <a:lumMod val="50000"/>
                  </a:schemeClr>
                </a:solidFill>
              </a:rPr>
              <a:t> CP (zboží) následně </a:t>
            </a:r>
            <a:r>
              <a:rPr lang="cs-CZ" sz="1900" b="1" dirty="0">
                <a:solidFill>
                  <a:schemeClr val="accent1">
                    <a:lumMod val="50000"/>
                  </a:schemeClr>
                </a:solidFill>
              </a:rPr>
              <a:t>budou</a:t>
            </a:r>
            <a:r>
              <a:rPr lang="cs-CZ" sz="1900" dirty="0">
                <a:solidFill>
                  <a:schemeClr val="accent1">
                    <a:lumMod val="50000"/>
                  </a:schemeClr>
                </a:solidFill>
              </a:rPr>
              <a:t> – </a:t>
            </a:r>
            <a:r>
              <a:rPr lang="cs-CZ" sz="1900" b="1" dirty="0">
                <a:solidFill>
                  <a:schemeClr val="accent1">
                    <a:lumMod val="50000"/>
                  </a:schemeClr>
                </a:solidFill>
              </a:rPr>
              <a:t>nebo naopak </a:t>
            </a:r>
            <a:r>
              <a:rPr lang="cs-CZ" sz="1900" dirty="0">
                <a:solidFill>
                  <a:schemeClr val="accent1">
                    <a:lumMod val="50000"/>
                  </a:schemeClr>
                </a:solidFill>
              </a:rPr>
              <a:t>„s velkou pravděpodobností“ </a:t>
            </a:r>
            <a:r>
              <a:rPr lang="cs-CZ" sz="1900" b="1" dirty="0">
                <a:solidFill>
                  <a:schemeClr val="accent1">
                    <a:lumMod val="50000"/>
                  </a:schemeClr>
                </a:solidFill>
              </a:rPr>
              <a:t>nebudou</a:t>
            </a:r>
            <a:r>
              <a:rPr lang="cs-CZ" sz="1900" dirty="0">
                <a:solidFill>
                  <a:schemeClr val="accent1">
                    <a:lumMod val="50000"/>
                  </a:schemeClr>
                </a:solidFill>
              </a:rPr>
              <a:t> – podrobeny nějaké formě ověření (kontroly) na kritickém místě a doporučené </a:t>
            </a:r>
            <a:r>
              <a:rPr lang="cs-CZ" sz="1900" b="1" dirty="0">
                <a:solidFill>
                  <a:schemeClr val="accent1">
                    <a:lumMod val="50000"/>
                  </a:schemeClr>
                </a:solidFill>
              </a:rPr>
              <a:t>lhůty pro takovou reakci/kontrolu</a:t>
            </a:r>
            <a:r>
              <a:rPr lang="cs-CZ" sz="1900" dirty="0">
                <a:solidFill>
                  <a:schemeClr val="accent1">
                    <a:lumMod val="50000"/>
                  </a:schemeClr>
                </a:solidFill>
              </a:rPr>
              <a:t>. Některé zboží, podléhající určitým zákazům či omezením, bude samozřejmě kontrolováno vždy.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1900" dirty="0">
                <a:solidFill>
                  <a:schemeClr val="accent1">
                    <a:lumMod val="50000"/>
                  </a:schemeClr>
                </a:solidFill>
              </a:rPr>
              <a:t>Pokud to bude vyžadovat aktuální situace, bude </a:t>
            </a:r>
            <a:r>
              <a:rPr lang="cs-CZ" sz="1900" b="1" dirty="0">
                <a:solidFill>
                  <a:schemeClr val="accent1">
                    <a:lumMod val="50000"/>
                  </a:schemeClr>
                </a:solidFill>
              </a:rPr>
              <a:t>část kontrol přesouvána </a:t>
            </a:r>
            <a:r>
              <a:rPr lang="cs-CZ" sz="1900" dirty="0">
                <a:solidFill>
                  <a:schemeClr val="accent1">
                    <a:lumMod val="50000"/>
                  </a:schemeClr>
                </a:solidFill>
              </a:rPr>
              <a:t>k provedení na vhodná, pro tyto účely předem připravená místa, ležící dále (či naopak blíže) </a:t>
            </a:r>
            <a:r>
              <a:rPr lang="cs-CZ" sz="1900" b="1" dirty="0">
                <a:solidFill>
                  <a:schemeClr val="accent1">
                    <a:lumMod val="50000"/>
                  </a:schemeClr>
                </a:solidFill>
              </a:rPr>
              <a:t>ve vnitrozemí</a:t>
            </a:r>
            <a:r>
              <a:rPr lang="cs-CZ" sz="1900" dirty="0">
                <a:solidFill>
                  <a:schemeClr val="accent1">
                    <a:lumMod val="50000"/>
                  </a:schemeClr>
                </a:solidFill>
              </a:rPr>
              <a:t>. </a:t>
            </a:r>
          </a:p>
          <a:p>
            <a:pPr marL="344487" indent="0" algn="just">
              <a:spcBef>
                <a:spcPts val="0"/>
              </a:spcBef>
              <a:spcAft>
                <a:spcPts val="0"/>
              </a:spcAft>
              <a:buClr>
                <a:srgbClr val="002060"/>
              </a:buClr>
              <a:buSzPct val="100000"/>
              <a:buNone/>
              <a:defRPr/>
            </a:pPr>
            <a:endParaRPr lang="cs-CZ" sz="19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145213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3112" y="-13447"/>
            <a:ext cx="9036495" cy="648072"/>
          </a:xfrm>
        </p:spPr>
        <p:txBody>
          <a:bodyPr/>
          <a:lstStyle/>
          <a:p>
            <a:pPr marL="133349" indent="0" algn="ctr">
              <a:buClr>
                <a:srgbClr val="002060"/>
              </a:buClr>
              <a:buNone/>
              <a:defRPr/>
            </a:pPr>
            <a:r>
              <a:rPr lang="cs-CZ" altLang="cs-CZ" sz="3400" dirty="0">
                <a:solidFill>
                  <a:schemeClr val="accent1">
                    <a:lumMod val="50000"/>
                  </a:schemeClr>
                </a:solidFill>
              </a:rPr>
              <a:t>Principy opatření na nově vzniklé hranici (2)</a:t>
            </a:r>
          </a:p>
        </p:txBody>
      </p:sp>
      <p:sp>
        <p:nvSpPr>
          <p:cNvPr id="10243" name="Zástupný symbol pro obsah 2"/>
          <p:cNvSpPr>
            <a:spLocks noGrp="1"/>
          </p:cNvSpPr>
          <p:nvPr>
            <p:ph sz="quarter" idx="4294967295"/>
          </p:nvPr>
        </p:nvSpPr>
        <p:spPr>
          <a:xfrm>
            <a:off x="0" y="475347"/>
            <a:ext cx="8802687" cy="5907305"/>
          </a:xfrm>
          <a:prstGeom prst="rect">
            <a:avLst/>
          </a:prstGeom>
        </p:spPr>
        <p:txBody>
          <a:bodyPr/>
          <a:lstStyle/>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V zásadě jde o obdobu, resp. o určité rozšíření </a:t>
            </a:r>
            <a:r>
              <a:rPr lang="cs-CZ" sz="2100" b="1" dirty="0">
                <a:solidFill>
                  <a:srgbClr val="4E67C8">
                    <a:lumMod val="50000"/>
                  </a:srgbClr>
                </a:solidFill>
              </a:rPr>
              <a:t>francouzského</a:t>
            </a:r>
            <a:r>
              <a:rPr lang="cs-CZ" sz="2100" dirty="0">
                <a:solidFill>
                  <a:srgbClr val="4E67C8">
                    <a:lumMod val="50000"/>
                  </a:srgbClr>
                </a:solidFill>
              </a:rPr>
              <a:t> „</a:t>
            </a:r>
            <a:r>
              <a:rPr lang="cs-CZ" sz="2100" b="1" dirty="0" err="1">
                <a:solidFill>
                  <a:srgbClr val="4E67C8">
                    <a:lumMod val="50000"/>
                  </a:srgbClr>
                </a:solidFill>
              </a:rPr>
              <a:t>smart</a:t>
            </a:r>
            <a:r>
              <a:rPr lang="cs-CZ" sz="2100" b="1" dirty="0">
                <a:solidFill>
                  <a:srgbClr val="4E67C8">
                    <a:lumMod val="50000"/>
                  </a:srgbClr>
                </a:solidFill>
              </a:rPr>
              <a:t> </a:t>
            </a:r>
            <a:r>
              <a:rPr lang="cs-CZ" sz="2100" b="1" dirty="0" err="1">
                <a:solidFill>
                  <a:srgbClr val="4E67C8">
                    <a:lumMod val="50000"/>
                  </a:srgbClr>
                </a:solidFill>
              </a:rPr>
              <a:t>border</a:t>
            </a:r>
            <a:r>
              <a:rPr lang="cs-CZ" sz="2100" b="1" dirty="0">
                <a:solidFill>
                  <a:srgbClr val="4E67C8">
                    <a:lumMod val="50000"/>
                  </a:srgbClr>
                </a:solidFill>
              </a:rPr>
              <a:t> IT </a:t>
            </a:r>
            <a:r>
              <a:rPr lang="cs-CZ" sz="2100" b="1" dirty="0" err="1">
                <a:solidFill>
                  <a:srgbClr val="4E67C8">
                    <a:lumMod val="50000"/>
                  </a:srgbClr>
                </a:solidFill>
              </a:rPr>
              <a:t>system</a:t>
            </a:r>
            <a:r>
              <a:rPr lang="cs-CZ" sz="2100" dirty="0">
                <a:solidFill>
                  <a:srgbClr val="4E67C8">
                    <a:lumMod val="50000"/>
                  </a:srgbClr>
                </a:solidFill>
              </a:rPr>
              <a:t>“ pro </a:t>
            </a:r>
            <a:r>
              <a:rPr lang="cs-CZ" sz="2100" dirty="0" err="1">
                <a:solidFill>
                  <a:srgbClr val="4E67C8">
                    <a:lumMod val="50000"/>
                  </a:srgbClr>
                </a:solidFill>
              </a:rPr>
              <a:t>Eurotunel</a:t>
            </a:r>
            <a:r>
              <a:rPr lang="cs-CZ" sz="2100" dirty="0">
                <a:solidFill>
                  <a:srgbClr val="4E67C8">
                    <a:lumMod val="50000"/>
                  </a:srgbClr>
                </a:solidFill>
              </a:rPr>
              <a:t>  (viz např. </a:t>
            </a:r>
            <a:r>
              <a:rPr lang="cs-CZ" sz="2100" dirty="0">
                <a:solidFill>
                  <a:srgbClr val="4E67C8">
                    <a:lumMod val="50000"/>
                  </a:srgbClr>
                </a:solidFill>
                <a:hlinkClick r:id="rId2"/>
              </a:rPr>
              <a:t>https://file-eu.clickdimensions.com/</a:t>
            </a:r>
            <a:r>
              <a:rPr lang="cs-CZ" sz="2100" dirty="0" err="1">
                <a:solidFill>
                  <a:srgbClr val="4E67C8">
                    <a:lumMod val="50000"/>
                  </a:srgbClr>
                </a:solidFill>
                <a:hlinkClick r:id="rId2"/>
              </a:rPr>
              <a:t>eurotunnelfreightcom-aijgd</a:t>
            </a:r>
            <a:r>
              <a:rPr lang="cs-CZ" sz="2100" dirty="0">
                <a:solidFill>
                  <a:srgbClr val="4E67C8">
                    <a:lumMod val="50000"/>
                  </a:srgbClr>
                </a:solidFill>
                <a:hlinkClick r:id="rId2"/>
              </a:rPr>
              <a:t>/</a:t>
            </a:r>
            <a:r>
              <a:rPr lang="cs-CZ" sz="2100" dirty="0" err="1">
                <a:solidFill>
                  <a:srgbClr val="4E67C8">
                    <a:lumMod val="50000"/>
                  </a:srgbClr>
                </a:solidFill>
                <a:hlinkClick r:id="rId2"/>
              </a:rPr>
              <a:t>files</a:t>
            </a:r>
            <a:r>
              <a:rPr lang="cs-CZ" sz="2100" dirty="0">
                <a:solidFill>
                  <a:srgbClr val="4E67C8">
                    <a:lumMod val="50000"/>
                  </a:srgbClr>
                </a:solidFill>
                <a:hlinkClick r:id="rId2"/>
              </a:rPr>
              <a:t>/eurotunnelborderpasssalespresentation.pdf</a:t>
            </a:r>
            <a:r>
              <a:rPr lang="cs-CZ" sz="2100" dirty="0">
                <a:solidFill>
                  <a:srgbClr val="4E67C8">
                    <a:lumMod val="50000"/>
                  </a:srgbClr>
                </a:solidFill>
              </a:rPr>
              <a:t>) a některé vybrané přístavy.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Ten spočívá zejména v </a:t>
            </a:r>
            <a:r>
              <a:rPr lang="cs-CZ" sz="2100" b="1" dirty="0">
                <a:solidFill>
                  <a:srgbClr val="4E67C8">
                    <a:lumMod val="50000"/>
                  </a:srgbClr>
                </a:solidFill>
              </a:rPr>
              <a:t>propojení čísla </a:t>
            </a:r>
            <a:r>
              <a:rPr lang="cs-CZ" sz="2100" dirty="0">
                <a:solidFill>
                  <a:srgbClr val="4E67C8">
                    <a:lumMod val="50000"/>
                  </a:srgbClr>
                </a:solidFill>
              </a:rPr>
              <a:t>– vyjádřeného též čárovým kódem – příslušné </a:t>
            </a:r>
            <a:r>
              <a:rPr lang="cs-CZ" sz="2100" b="1" dirty="0">
                <a:solidFill>
                  <a:srgbClr val="4E67C8">
                    <a:lumMod val="50000"/>
                  </a:srgbClr>
                </a:solidFill>
              </a:rPr>
              <a:t>celní formality s registrační značkou dopravního prostředku </a:t>
            </a:r>
            <a:r>
              <a:rPr lang="cs-CZ" sz="2100" dirty="0">
                <a:solidFill>
                  <a:srgbClr val="4E67C8">
                    <a:lumMod val="50000"/>
                  </a:srgbClr>
                </a:solidFill>
              </a:rPr>
              <a:t>který zboží přepravuje.</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Dále budou oba údaje adekvátně </a:t>
            </a:r>
            <a:r>
              <a:rPr lang="cs-CZ" sz="2100" b="1" dirty="0">
                <a:solidFill>
                  <a:srgbClr val="4E67C8">
                    <a:lumMod val="50000"/>
                  </a:srgbClr>
                </a:solidFill>
              </a:rPr>
              <a:t>vyhodnoceny kamerovým systémem </a:t>
            </a:r>
            <a:r>
              <a:rPr lang="cs-CZ" sz="2100" dirty="0">
                <a:solidFill>
                  <a:srgbClr val="4E67C8">
                    <a:lumMod val="50000"/>
                  </a:srgbClr>
                </a:solidFill>
              </a:rPr>
              <a:t>a v konečné fázi propojeny se </a:t>
            </a:r>
            <a:r>
              <a:rPr lang="cs-CZ" sz="2100" b="1" dirty="0">
                <a:solidFill>
                  <a:srgbClr val="4E67C8">
                    <a:lumMod val="50000"/>
                  </a:srgbClr>
                </a:solidFill>
              </a:rPr>
              <a:t>systémem regulace dopravy </a:t>
            </a:r>
            <a:r>
              <a:rPr lang="cs-CZ" sz="2100" dirty="0">
                <a:solidFill>
                  <a:srgbClr val="4E67C8">
                    <a:lumMod val="50000"/>
                  </a:srgbClr>
                </a:solidFill>
              </a:rPr>
              <a:t>– výsledkem bude signál umožňující volný průjezd, upozorňující na nutnost provedení dalšího řízení, kontrolu zboží na k tomu určených místech, další opatření,…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Tento systém bude též fungovat na principu tzv. </a:t>
            </a:r>
            <a:r>
              <a:rPr lang="cs-CZ" sz="2100" b="1" dirty="0">
                <a:solidFill>
                  <a:srgbClr val="4E67C8">
                    <a:lumMod val="50000"/>
                  </a:srgbClr>
                </a:solidFill>
              </a:rPr>
              <a:t>logistické obálky</a:t>
            </a:r>
            <a:r>
              <a:rPr lang="cs-CZ" sz="2100" dirty="0">
                <a:solidFill>
                  <a:srgbClr val="4E67C8">
                    <a:lumMod val="50000"/>
                  </a:srgbClr>
                </a:solidFill>
              </a:rPr>
              <a:t>, kompatibilní s mobilním zařízením a umožňující vytvořit </a:t>
            </a:r>
            <a:r>
              <a:rPr lang="cs-CZ" sz="2100" b="1" dirty="0">
                <a:solidFill>
                  <a:srgbClr val="4E67C8">
                    <a:lumMod val="50000"/>
                  </a:srgbClr>
                </a:solidFill>
              </a:rPr>
              <a:t>jeden čárový kód pro více celních prohlášení k různým zásilkám naloženým na jednom dopravním prostředku</a:t>
            </a:r>
            <a:r>
              <a:rPr lang="cs-CZ" sz="2100" dirty="0">
                <a:solidFill>
                  <a:srgbClr val="4E67C8">
                    <a:lumMod val="50000"/>
                  </a:srgbClr>
                </a:solidFill>
              </a:rPr>
              <a:t>. Viz </a:t>
            </a:r>
            <a:r>
              <a:rPr lang="cs-CZ" sz="2100" dirty="0">
                <a:solidFill>
                  <a:srgbClr val="4E67C8">
                    <a:lumMod val="50000"/>
                  </a:srgbClr>
                </a:solidFill>
                <a:hlinkClick r:id="rId3"/>
              </a:rPr>
              <a:t>https://www.douane.gouv.fr/enveloppe/en/enveloppe/creer</a:t>
            </a:r>
            <a:r>
              <a:rPr lang="cs-CZ" sz="2100" dirty="0">
                <a:solidFill>
                  <a:srgbClr val="4E67C8">
                    <a:lumMod val="50000"/>
                  </a:srgbClr>
                </a:solidFill>
              </a:rPr>
              <a:t>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Podobná řešení připravují ve spolupráci s provozovateli tamních klíčových přístavů či s rejdaři také belgické a nizozemské celní orgány.</a:t>
            </a: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977400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352928"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Operace probíhající okolo „Dne D“ (1)</a:t>
            </a:r>
          </a:p>
        </p:txBody>
      </p:sp>
      <p:sp>
        <p:nvSpPr>
          <p:cNvPr id="10243" name="Zástupný symbol pro obsah 2"/>
          <p:cNvSpPr>
            <a:spLocks noGrp="1"/>
          </p:cNvSpPr>
          <p:nvPr>
            <p:ph sz="quarter" idx="4294967295"/>
          </p:nvPr>
        </p:nvSpPr>
        <p:spPr>
          <a:xfrm>
            <a:off x="-99365" y="620688"/>
            <a:ext cx="9243365" cy="5665136"/>
          </a:xfrm>
          <a:prstGeom prst="rect">
            <a:avLst/>
          </a:prstGeom>
        </p:spPr>
        <p:txBody>
          <a:bodyPr/>
          <a:lstStyle/>
          <a:p>
            <a:pPr marL="46037" indent="0" algn="just">
              <a:buNone/>
              <a:defRPr/>
            </a:pPr>
            <a:r>
              <a:rPr lang="cs-CZ" sz="2400" b="1" dirty="0">
                <a:solidFill>
                  <a:schemeClr val="accent1">
                    <a:lumMod val="50000"/>
                  </a:schemeClr>
                </a:solidFill>
              </a:rPr>
              <a:t>Čl. 47 – 53 WA, přílohy III a IV WA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Na </a:t>
            </a:r>
            <a:r>
              <a:rPr lang="cs-CZ" sz="2000" b="1" dirty="0">
                <a:solidFill>
                  <a:schemeClr val="accent1">
                    <a:lumMod val="50000"/>
                  </a:schemeClr>
                </a:solidFill>
              </a:rPr>
              <a:t>zboží Unie </a:t>
            </a:r>
            <a:r>
              <a:rPr lang="cs-CZ" sz="2000" dirty="0">
                <a:solidFill>
                  <a:schemeClr val="accent1">
                    <a:lumMod val="50000"/>
                  </a:schemeClr>
                </a:solidFill>
              </a:rPr>
              <a:t>uvedené v čl. 5 bodu 23 UCC se použije UCC, pokud je toto zboží přepravováno z celního území Spojeného království na celní území Unie </a:t>
            </a:r>
            <a:r>
              <a:rPr lang="cs-CZ" sz="2000" b="1" dirty="0">
                <a:solidFill>
                  <a:schemeClr val="accent1">
                    <a:lumMod val="50000"/>
                  </a:schemeClr>
                </a:solidFill>
              </a:rPr>
              <a:t>nebo naopak </a:t>
            </a:r>
            <a:r>
              <a:rPr lang="cs-CZ" sz="2000" dirty="0">
                <a:solidFill>
                  <a:schemeClr val="accent1">
                    <a:lumMod val="50000"/>
                  </a:schemeClr>
                </a:solidFill>
              </a:rPr>
              <a:t>za předpokladu, že jeho </a:t>
            </a:r>
            <a:r>
              <a:rPr lang="cs-CZ" sz="2000" b="1" dirty="0">
                <a:solidFill>
                  <a:schemeClr val="accent1">
                    <a:lumMod val="50000"/>
                  </a:schemeClr>
                </a:solidFill>
              </a:rPr>
              <a:t>přeprava byla zahájena před koncem přechodného období </a:t>
            </a:r>
            <a:r>
              <a:rPr lang="cs-CZ" sz="2000" dirty="0">
                <a:solidFill>
                  <a:schemeClr val="accent1">
                    <a:lumMod val="50000"/>
                  </a:schemeClr>
                </a:solidFill>
              </a:rPr>
              <a:t>a </a:t>
            </a:r>
            <a:r>
              <a:rPr lang="cs-CZ" sz="2000" b="1" dirty="0">
                <a:solidFill>
                  <a:schemeClr val="accent1">
                    <a:lumMod val="50000"/>
                  </a:schemeClr>
                </a:solidFill>
              </a:rPr>
              <a:t>skončila po jeho skončení</a:t>
            </a:r>
            <a:r>
              <a:rPr lang="cs-CZ" sz="20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Přeprava zboží, která byla zahájena před koncem přechodného období a skončila po jeho skončení, </a:t>
            </a:r>
            <a:r>
              <a:rPr lang="cs-CZ" sz="2000" b="1" dirty="0">
                <a:solidFill>
                  <a:schemeClr val="accent1">
                    <a:lumMod val="50000"/>
                  </a:schemeClr>
                </a:solidFill>
              </a:rPr>
              <a:t>se</a:t>
            </a:r>
            <a:r>
              <a:rPr lang="cs-CZ" sz="2000" dirty="0">
                <a:solidFill>
                  <a:schemeClr val="accent1">
                    <a:lumMod val="50000"/>
                  </a:schemeClr>
                </a:solidFill>
              </a:rPr>
              <a:t> </a:t>
            </a:r>
            <a:r>
              <a:rPr lang="cs-CZ" sz="2000" b="1" dirty="0">
                <a:solidFill>
                  <a:schemeClr val="accent1">
                    <a:lumMod val="50000"/>
                  </a:schemeClr>
                </a:solidFill>
              </a:rPr>
              <a:t>považuje za přepravu uvnitř Unie, pokud jde o licenční požadavky</a:t>
            </a:r>
            <a:r>
              <a:rPr lang="cs-CZ" sz="2000" dirty="0">
                <a:solidFill>
                  <a:schemeClr val="accent1">
                    <a:lumMod val="50000"/>
                  </a:schemeClr>
                </a:solidFill>
              </a:rPr>
              <a:t> při dovozu a vývozu v právu Unie.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Pro účely výše se </a:t>
            </a:r>
            <a:r>
              <a:rPr lang="cs-CZ" sz="2000" b="1" dirty="0">
                <a:solidFill>
                  <a:schemeClr val="accent1">
                    <a:lumMod val="50000"/>
                  </a:schemeClr>
                </a:solidFill>
              </a:rPr>
              <a:t>nepoužije předpoklad </a:t>
            </a:r>
            <a:r>
              <a:rPr lang="cs-CZ" sz="2000" dirty="0">
                <a:solidFill>
                  <a:schemeClr val="accent1">
                    <a:lumMod val="50000"/>
                  </a:schemeClr>
                </a:solidFill>
              </a:rPr>
              <a:t>celního </a:t>
            </a:r>
            <a:r>
              <a:rPr lang="cs-CZ" sz="2000" b="1" dirty="0">
                <a:solidFill>
                  <a:schemeClr val="accent1">
                    <a:lumMod val="50000"/>
                  </a:schemeClr>
                </a:solidFill>
              </a:rPr>
              <a:t>statusu zboží Unie</a:t>
            </a:r>
            <a:r>
              <a:rPr lang="cs-CZ" sz="2000" dirty="0">
                <a:solidFill>
                  <a:schemeClr val="accent1">
                    <a:lumMod val="50000"/>
                  </a:schemeClr>
                </a:solidFill>
              </a:rPr>
              <a:t>, jak uvádí čl. 153 odst. 1 UCC (veškeré zboží se považuje za zboží Unie, nezjistí-li se opak).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Celní </a:t>
            </a:r>
            <a:r>
              <a:rPr lang="cs-CZ" sz="2000" b="1" dirty="0">
                <a:solidFill>
                  <a:schemeClr val="accent1">
                    <a:lumMod val="50000"/>
                  </a:schemeClr>
                </a:solidFill>
              </a:rPr>
              <a:t>status</a:t>
            </a:r>
            <a:r>
              <a:rPr lang="cs-CZ" sz="2000" dirty="0">
                <a:solidFill>
                  <a:schemeClr val="accent1">
                    <a:lumMod val="50000"/>
                  </a:schemeClr>
                </a:solidFill>
              </a:rPr>
              <a:t> tohoto zboží jakožto </a:t>
            </a:r>
            <a:r>
              <a:rPr lang="cs-CZ" sz="2000" b="1" dirty="0">
                <a:solidFill>
                  <a:schemeClr val="accent1">
                    <a:lumMod val="50000"/>
                  </a:schemeClr>
                </a:solidFill>
              </a:rPr>
              <a:t>zboží Unie </a:t>
            </a:r>
            <a:r>
              <a:rPr lang="cs-CZ" sz="2000" dirty="0">
                <a:solidFill>
                  <a:schemeClr val="accent1">
                    <a:lumMod val="50000"/>
                  </a:schemeClr>
                </a:solidFill>
              </a:rPr>
              <a:t>i skutečnost, že </a:t>
            </a:r>
            <a:r>
              <a:rPr lang="cs-CZ" sz="2000" b="1" dirty="0">
                <a:solidFill>
                  <a:schemeClr val="accent1">
                    <a:lumMod val="50000"/>
                  </a:schemeClr>
                </a:solidFill>
              </a:rPr>
              <a:t>přeprava</a:t>
            </a:r>
            <a:r>
              <a:rPr lang="cs-CZ" sz="2000" dirty="0">
                <a:solidFill>
                  <a:schemeClr val="accent1">
                    <a:lumMod val="50000"/>
                  </a:schemeClr>
                </a:solidFill>
              </a:rPr>
              <a:t> byla </a:t>
            </a:r>
            <a:r>
              <a:rPr lang="cs-CZ" sz="2000" b="1" dirty="0">
                <a:solidFill>
                  <a:schemeClr val="accent1">
                    <a:lumMod val="50000"/>
                  </a:schemeClr>
                </a:solidFill>
              </a:rPr>
              <a:t>zahájena před koncem</a:t>
            </a:r>
            <a:r>
              <a:rPr lang="cs-CZ" sz="2000" dirty="0">
                <a:solidFill>
                  <a:schemeClr val="accent1">
                    <a:lumMod val="50000"/>
                  </a:schemeClr>
                </a:solidFill>
              </a:rPr>
              <a:t> přechodného období, </a:t>
            </a:r>
            <a:r>
              <a:rPr lang="cs-CZ" sz="2000" b="1" dirty="0">
                <a:solidFill>
                  <a:schemeClr val="accent1">
                    <a:lumMod val="50000"/>
                  </a:schemeClr>
                </a:solidFill>
              </a:rPr>
              <a:t>musí být dotčenou osobou při každé přepravě prokázány</a:t>
            </a:r>
            <a:r>
              <a:rPr lang="cs-CZ" sz="2000" dirty="0">
                <a:solidFill>
                  <a:schemeClr val="accent1">
                    <a:lumMod val="50000"/>
                  </a:schemeClr>
                </a:solidFill>
              </a:rPr>
              <a:t> jakýmkoli </a:t>
            </a:r>
            <a:r>
              <a:rPr lang="cs-CZ" sz="2000" b="1" dirty="0">
                <a:solidFill>
                  <a:schemeClr val="accent1">
                    <a:lumMod val="50000"/>
                  </a:schemeClr>
                </a:solidFill>
              </a:rPr>
              <a:t>z prostředků </a:t>
            </a:r>
            <a:r>
              <a:rPr lang="cs-CZ" sz="2000" dirty="0">
                <a:solidFill>
                  <a:schemeClr val="accent1">
                    <a:lumMod val="50000"/>
                  </a:schemeClr>
                </a:solidFill>
              </a:rPr>
              <a:t>uvedených v </a:t>
            </a:r>
            <a:r>
              <a:rPr lang="cs-CZ" sz="2000" b="1" dirty="0">
                <a:solidFill>
                  <a:schemeClr val="accent1">
                    <a:lumMod val="50000"/>
                  </a:schemeClr>
                </a:solidFill>
              </a:rPr>
              <a:t>článku 199 UCC IA</a:t>
            </a:r>
            <a:r>
              <a:rPr lang="cs-CZ" sz="20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Důkaz o zahájení přepravy</a:t>
            </a:r>
            <a:r>
              <a:rPr lang="cs-CZ" sz="2000" dirty="0">
                <a:solidFill>
                  <a:schemeClr val="accent1">
                    <a:lumMod val="50000"/>
                  </a:schemeClr>
                </a:solidFill>
              </a:rPr>
              <a:t> se poskytuje prostřednictvím </a:t>
            </a:r>
            <a:r>
              <a:rPr lang="cs-CZ" sz="2000" b="1" dirty="0">
                <a:solidFill>
                  <a:schemeClr val="accent1">
                    <a:lumMod val="50000"/>
                  </a:schemeClr>
                </a:solidFill>
              </a:rPr>
              <a:t>přepravního dokladu</a:t>
            </a:r>
            <a:r>
              <a:rPr lang="cs-CZ" sz="2000" dirty="0">
                <a:solidFill>
                  <a:schemeClr val="accent1">
                    <a:lumMod val="50000"/>
                  </a:schemeClr>
                </a:solidFill>
              </a:rPr>
              <a:t> vztahujícímu se ke zboží</a:t>
            </a:r>
            <a:r>
              <a:rPr lang="cs-CZ" sz="19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2469574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352928"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Operace probíhající okolo „Dne D“ (2)</a:t>
            </a:r>
          </a:p>
        </p:txBody>
      </p:sp>
      <p:sp>
        <p:nvSpPr>
          <p:cNvPr id="10243" name="Zástupný symbol pro obsah 2"/>
          <p:cNvSpPr>
            <a:spLocks noGrp="1"/>
          </p:cNvSpPr>
          <p:nvPr>
            <p:ph sz="quarter" idx="4294967295"/>
          </p:nvPr>
        </p:nvSpPr>
        <p:spPr>
          <a:xfrm>
            <a:off x="-99365" y="620688"/>
            <a:ext cx="9243365" cy="5665136"/>
          </a:xfrm>
          <a:prstGeom prst="rect">
            <a:avLst/>
          </a:prstGeom>
        </p:spPr>
        <p:txBody>
          <a:bodyPr/>
          <a:lstStyle/>
          <a:p>
            <a:pPr marL="46037" indent="0" algn="just">
              <a:buNone/>
              <a:defRPr/>
            </a:pPr>
            <a:r>
              <a:rPr lang="cs-CZ" sz="2400" b="1" dirty="0">
                <a:solidFill>
                  <a:schemeClr val="accent1">
                    <a:lumMod val="50000"/>
                  </a:schemeClr>
                </a:solidFill>
              </a:rPr>
              <a:t>Čl. 47 – 53 WA, přílohy III a IV WA</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Jakožto nejčastější prostředky k prokázání statusu zboží Unie, které by v logice věci měly být dotčenými subjekty získány (vydány) již při zahájení přepravy, tj. ještě před 31. 12. 2020, mohou být použity:</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u zboží v hodnotě </a:t>
            </a:r>
            <a:r>
              <a:rPr lang="cs-CZ" sz="2100" b="1" dirty="0">
                <a:solidFill>
                  <a:schemeClr val="accent1">
                    <a:lumMod val="50000"/>
                  </a:schemeClr>
                </a:solidFill>
              </a:rPr>
              <a:t>do 15 000 EUR </a:t>
            </a:r>
            <a:r>
              <a:rPr lang="cs-CZ" sz="2100" dirty="0">
                <a:solidFill>
                  <a:schemeClr val="accent1">
                    <a:lumMod val="50000"/>
                  </a:schemeClr>
                </a:solidFill>
              </a:rPr>
              <a:t>faktura nebo přepravní doklad s náležitostmi dle čl. 126 odst. 2 UCC DA, tj. zejména uvedením </a:t>
            </a:r>
            <a:r>
              <a:rPr lang="cs-CZ" sz="2100" b="1" dirty="0">
                <a:solidFill>
                  <a:schemeClr val="accent1">
                    <a:lumMod val="50000"/>
                  </a:schemeClr>
                </a:solidFill>
              </a:rPr>
              <a:t>kódu „T2L</a:t>
            </a:r>
            <a:r>
              <a:rPr lang="cs-CZ" sz="2100" dirty="0">
                <a:solidFill>
                  <a:schemeClr val="accent1">
                    <a:lumMod val="50000"/>
                  </a:schemeClr>
                </a:solidFill>
              </a:rPr>
              <a:t>“ (výjimečně „T2LF“) s </a:t>
            </a:r>
            <a:r>
              <a:rPr lang="cs-CZ" sz="2100" b="1" dirty="0">
                <a:solidFill>
                  <a:schemeClr val="accent1">
                    <a:lumMod val="50000"/>
                  </a:schemeClr>
                </a:solidFill>
              </a:rPr>
              <a:t>podpisem vystavující </a:t>
            </a:r>
            <a:r>
              <a:rPr lang="cs-CZ" sz="2100" dirty="0">
                <a:solidFill>
                  <a:schemeClr val="accent1">
                    <a:lumMod val="50000"/>
                  </a:schemeClr>
                </a:solidFill>
              </a:rPr>
              <a:t>osoby;</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u zboží v hodnotě </a:t>
            </a:r>
            <a:r>
              <a:rPr lang="cs-CZ" sz="2100" b="1" dirty="0">
                <a:solidFill>
                  <a:schemeClr val="accent1">
                    <a:lumMod val="50000"/>
                  </a:schemeClr>
                </a:solidFill>
              </a:rPr>
              <a:t>nad 15 000 EUR </a:t>
            </a:r>
            <a:r>
              <a:rPr lang="cs-CZ" sz="2100" dirty="0">
                <a:solidFill>
                  <a:schemeClr val="accent1">
                    <a:lumMod val="50000"/>
                  </a:schemeClr>
                </a:solidFill>
              </a:rPr>
              <a:t>faktura nebo přepravní doklad, kde </a:t>
            </a:r>
            <a:r>
              <a:rPr lang="cs-CZ" sz="2100" b="1" dirty="0">
                <a:solidFill>
                  <a:schemeClr val="accent1">
                    <a:lumMod val="50000"/>
                  </a:schemeClr>
                </a:solidFill>
              </a:rPr>
              <a:t>náležitosti uvedené výše </a:t>
            </a:r>
            <a:r>
              <a:rPr lang="cs-CZ" sz="2100" dirty="0">
                <a:solidFill>
                  <a:schemeClr val="accent1">
                    <a:lumMod val="50000"/>
                  </a:schemeClr>
                </a:solidFill>
              </a:rPr>
              <a:t>musí být </a:t>
            </a:r>
            <a:r>
              <a:rPr lang="cs-CZ" sz="2100" b="1" dirty="0">
                <a:solidFill>
                  <a:schemeClr val="accent1">
                    <a:lumMod val="50000"/>
                  </a:schemeClr>
                </a:solidFill>
              </a:rPr>
              <a:t>ještě</a:t>
            </a:r>
            <a:r>
              <a:rPr lang="cs-CZ" sz="2100" dirty="0">
                <a:solidFill>
                  <a:schemeClr val="accent1">
                    <a:lumMod val="50000"/>
                  </a:schemeClr>
                </a:solidFill>
              </a:rPr>
              <a:t> potvrzeny </a:t>
            </a:r>
            <a:r>
              <a:rPr lang="cs-CZ" sz="2100" b="1" dirty="0">
                <a:solidFill>
                  <a:schemeClr val="accent1">
                    <a:lumMod val="50000"/>
                  </a:schemeClr>
                </a:solidFill>
              </a:rPr>
              <a:t>celním úřadem</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v jakémkoli případě dokladem „T2L“ (výjimečně „T2LF“), vyplněným a vydaným na předepsaném tiskopise či jeho ekvivalentu, potvrzeným </a:t>
            </a:r>
            <a:r>
              <a:rPr lang="cs-CZ" sz="2100" b="1" dirty="0">
                <a:solidFill>
                  <a:schemeClr val="accent1">
                    <a:lumMod val="50000"/>
                  </a:schemeClr>
                </a:solidFill>
              </a:rPr>
              <a:t>celním úřadem</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způsoby, které byly povoleny příslušným celním úřadem tzv. schválenému vydavateli (forma zjednodušeného postupu).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Prokazovat status zboží Unie v těchto případech </a:t>
            </a:r>
            <a:r>
              <a:rPr lang="cs-CZ" sz="2100" b="1" dirty="0">
                <a:solidFill>
                  <a:schemeClr val="accent1">
                    <a:lumMod val="50000"/>
                  </a:schemeClr>
                </a:solidFill>
              </a:rPr>
              <a:t>nebude třeba </a:t>
            </a:r>
            <a:r>
              <a:rPr lang="cs-CZ" sz="2100" dirty="0">
                <a:solidFill>
                  <a:schemeClr val="accent1">
                    <a:lumMod val="50000"/>
                  </a:schemeClr>
                </a:solidFill>
              </a:rPr>
              <a:t>u </a:t>
            </a:r>
            <a:r>
              <a:rPr lang="cs-CZ" sz="2100" b="1" dirty="0">
                <a:solidFill>
                  <a:schemeClr val="accent1">
                    <a:lumMod val="50000"/>
                  </a:schemeClr>
                </a:solidFill>
              </a:rPr>
              <a:t>letecké přepravy </a:t>
            </a:r>
            <a:r>
              <a:rPr lang="cs-CZ" sz="2100" dirty="0">
                <a:solidFill>
                  <a:schemeClr val="accent1">
                    <a:lumMod val="50000"/>
                  </a:schemeClr>
                </a:solidFill>
              </a:rPr>
              <a:t>na základě jednotného přepravního dokladu a u </a:t>
            </a:r>
            <a:r>
              <a:rPr lang="cs-CZ" sz="2100" b="1" dirty="0">
                <a:solidFill>
                  <a:schemeClr val="accent1">
                    <a:lumMod val="50000"/>
                  </a:schemeClr>
                </a:solidFill>
              </a:rPr>
              <a:t>námořní přepravy </a:t>
            </a:r>
            <a:r>
              <a:rPr lang="cs-CZ" sz="2100" dirty="0">
                <a:solidFill>
                  <a:schemeClr val="accent1">
                    <a:lumMod val="50000"/>
                  </a:schemeClr>
                </a:solidFill>
              </a:rPr>
              <a:t>mezi přístavy na celním území UK a přístavy na celním území Unie tzv. pravidelnou linkou (viz čl. 120 UCC DA). </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2039892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352928"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Operace probíhající okolo „Dne D“ (3)</a:t>
            </a:r>
          </a:p>
        </p:txBody>
      </p:sp>
      <p:sp>
        <p:nvSpPr>
          <p:cNvPr id="10243" name="Zástupný symbol pro obsah 2"/>
          <p:cNvSpPr>
            <a:spLocks noGrp="1"/>
          </p:cNvSpPr>
          <p:nvPr>
            <p:ph sz="quarter" idx="4294967295"/>
          </p:nvPr>
        </p:nvSpPr>
        <p:spPr>
          <a:xfrm>
            <a:off x="-99365" y="620688"/>
            <a:ext cx="9243365" cy="5665136"/>
          </a:xfrm>
          <a:prstGeom prst="rect">
            <a:avLst/>
          </a:prstGeom>
        </p:spPr>
        <p:txBody>
          <a:bodyPr/>
          <a:lstStyle/>
          <a:p>
            <a:pPr marL="46037" indent="0" algn="just">
              <a:buNone/>
              <a:defRPr/>
            </a:pPr>
            <a:r>
              <a:rPr lang="cs-CZ" sz="2400" b="1" dirty="0">
                <a:solidFill>
                  <a:schemeClr val="accent1">
                    <a:lumMod val="50000"/>
                  </a:schemeClr>
                </a:solidFill>
              </a:rPr>
              <a:t>Čl. 47 – 53 WA, přílohy III a IV WA</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UCC se použije </a:t>
            </a:r>
            <a:r>
              <a:rPr lang="cs-CZ" sz="2000" dirty="0">
                <a:solidFill>
                  <a:schemeClr val="accent1">
                    <a:lumMod val="50000"/>
                  </a:schemeClr>
                </a:solidFill>
              </a:rPr>
              <a:t>v souvislosti se zbožím, které </a:t>
            </a:r>
            <a:r>
              <a:rPr lang="cs-CZ" sz="2000" b="1" dirty="0">
                <a:solidFill>
                  <a:schemeClr val="accent1">
                    <a:lumMod val="50000"/>
                  </a:schemeClr>
                </a:solidFill>
              </a:rPr>
              <a:t>není zbožím Unie </a:t>
            </a:r>
            <a:r>
              <a:rPr lang="cs-CZ" sz="2000" dirty="0">
                <a:solidFill>
                  <a:schemeClr val="accent1">
                    <a:lumMod val="50000"/>
                  </a:schemeClr>
                </a:solidFill>
              </a:rPr>
              <a:t>a které bylo na konci přechodného období </a:t>
            </a:r>
            <a:r>
              <a:rPr lang="cs-CZ" sz="2000" b="1" dirty="0">
                <a:solidFill>
                  <a:schemeClr val="accent1">
                    <a:lumMod val="50000"/>
                  </a:schemeClr>
                </a:solidFill>
              </a:rPr>
              <a:t>dočasně uskladněno </a:t>
            </a:r>
            <a:r>
              <a:rPr lang="cs-CZ" sz="2000" dirty="0">
                <a:solidFill>
                  <a:schemeClr val="accent1">
                    <a:lumMod val="50000"/>
                  </a:schemeClr>
                </a:solidFill>
              </a:rPr>
              <a:t>nebo </a:t>
            </a:r>
            <a:r>
              <a:rPr lang="cs-CZ" sz="2000" b="1" dirty="0">
                <a:solidFill>
                  <a:schemeClr val="accent1">
                    <a:lumMod val="50000"/>
                  </a:schemeClr>
                </a:solidFill>
              </a:rPr>
              <a:t>propuštěno</a:t>
            </a:r>
            <a:r>
              <a:rPr lang="cs-CZ" sz="2000" dirty="0">
                <a:solidFill>
                  <a:schemeClr val="accent1">
                    <a:lumMod val="50000"/>
                  </a:schemeClr>
                </a:solidFill>
              </a:rPr>
              <a:t> </a:t>
            </a:r>
            <a:r>
              <a:rPr lang="cs-CZ" sz="2000" b="1" dirty="0">
                <a:solidFill>
                  <a:schemeClr val="accent1">
                    <a:lumMod val="50000"/>
                  </a:schemeClr>
                </a:solidFill>
              </a:rPr>
              <a:t>do</a:t>
            </a:r>
            <a:r>
              <a:rPr lang="cs-CZ" sz="2000" dirty="0">
                <a:solidFill>
                  <a:schemeClr val="accent1">
                    <a:lumMod val="50000"/>
                  </a:schemeClr>
                </a:solidFill>
              </a:rPr>
              <a:t> některého ze </a:t>
            </a:r>
            <a:r>
              <a:rPr lang="cs-CZ" sz="2000" b="1" dirty="0">
                <a:solidFill>
                  <a:schemeClr val="accent1">
                    <a:lumMod val="50000"/>
                  </a:schemeClr>
                </a:solidFill>
              </a:rPr>
              <a:t>zvláštních celních režimů na</a:t>
            </a:r>
            <a:r>
              <a:rPr lang="cs-CZ" sz="2000" dirty="0">
                <a:solidFill>
                  <a:schemeClr val="accent1">
                    <a:lumMod val="50000"/>
                  </a:schemeClr>
                </a:solidFill>
              </a:rPr>
              <a:t> celním </a:t>
            </a:r>
            <a:r>
              <a:rPr lang="cs-CZ" sz="2000" b="1" dirty="0">
                <a:solidFill>
                  <a:schemeClr val="accent1">
                    <a:lumMod val="50000"/>
                  </a:schemeClr>
                </a:solidFill>
              </a:rPr>
              <a:t>území Spojeného království</a:t>
            </a:r>
            <a:r>
              <a:rPr lang="cs-CZ" sz="2000" dirty="0">
                <a:solidFill>
                  <a:schemeClr val="accent1">
                    <a:lumMod val="50000"/>
                  </a:schemeClr>
                </a:solidFill>
              </a:rPr>
              <a:t>, dokud není </a:t>
            </a:r>
            <a:r>
              <a:rPr lang="cs-CZ" sz="2000" b="1" dirty="0">
                <a:solidFill>
                  <a:schemeClr val="accent1">
                    <a:lumMod val="50000"/>
                  </a:schemeClr>
                </a:solidFill>
              </a:rPr>
              <a:t>ukončeno</a:t>
            </a:r>
            <a:r>
              <a:rPr lang="cs-CZ" sz="2000" dirty="0">
                <a:solidFill>
                  <a:schemeClr val="accent1">
                    <a:lumMod val="50000"/>
                  </a:schemeClr>
                </a:solidFill>
              </a:rPr>
              <a:t> toto dočasné uskladnění, dokud není </a:t>
            </a:r>
            <a:r>
              <a:rPr lang="cs-CZ" sz="2000" b="1" dirty="0">
                <a:solidFill>
                  <a:schemeClr val="accent1">
                    <a:lumMod val="50000"/>
                  </a:schemeClr>
                </a:solidFill>
              </a:rPr>
              <a:t>ukončen</a:t>
            </a:r>
            <a:r>
              <a:rPr lang="cs-CZ" sz="2000" dirty="0">
                <a:solidFill>
                  <a:schemeClr val="accent1">
                    <a:lumMod val="50000"/>
                  </a:schemeClr>
                </a:solidFill>
              </a:rPr>
              <a:t> některý ze zvláštních celních režimů, dokud není zboží </a:t>
            </a:r>
            <a:r>
              <a:rPr lang="cs-CZ" sz="2000" b="1" dirty="0">
                <a:solidFill>
                  <a:schemeClr val="accent1">
                    <a:lumMod val="50000"/>
                  </a:schemeClr>
                </a:solidFill>
              </a:rPr>
              <a:t>propuštěno do volného oběhu </a:t>
            </a:r>
            <a:r>
              <a:rPr lang="cs-CZ" sz="2000" dirty="0">
                <a:solidFill>
                  <a:schemeClr val="accent1">
                    <a:lumMod val="50000"/>
                  </a:schemeClr>
                </a:solidFill>
              </a:rPr>
              <a:t>nebo dokud zboží </a:t>
            </a:r>
            <a:r>
              <a:rPr lang="cs-CZ" sz="2000" b="1" dirty="0">
                <a:solidFill>
                  <a:schemeClr val="accent1">
                    <a:lumMod val="50000"/>
                  </a:schemeClr>
                </a:solidFill>
              </a:rPr>
              <a:t>neopustí toto území </a:t>
            </a:r>
            <a:r>
              <a:rPr lang="cs-CZ" sz="2000" dirty="0">
                <a:solidFill>
                  <a:schemeClr val="accent1">
                    <a:lumMod val="50000"/>
                  </a:schemeClr>
                </a:solidFill>
              </a:rPr>
              <a:t>za předpokladu, že taková </a:t>
            </a:r>
            <a:r>
              <a:rPr lang="cs-CZ" sz="2000" b="1" dirty="0">
                <a:solidFill>
                  <a:schemeClr val="accent1">
                    <a:lumMod val="50000"/>
                  </a:schemeClr>
                </a:solidFill>
              </a:rPr>
              <a:t>událost nastane po skončení přechodného období</a:t>
            </a:r>
            <a:r>
              <a:rPr lang="cs-CZ" sz="2000" dirty="0">
                <a:solidFill>
                  <a:schemeClr val="accent1">
                    <a:lumMod val="50000"/>
                  </a:schemeClr>
                </a:solidFill>
              </a:rPr>
              <a:t>, avšak </a:t>
            </a:r>
            <a:r>
              <a:rPr lang="cs-CZ" sz="2000" b="1" dirty="0">
                <a:solidFill>
                  <a:schemeClr val="accent1">
                    <a:lumMod val="50000"/>
                  </a:schemeClr>
                </a:solidFill>
              </a:rPr>
              <a:t>nejpozději ve lhůtě </a:t>
            </a:r>
            <a:r>
              <a:rPr lang="cs-CZ" sz="2000" dirty="0">
                <a:solidFill>
                  <a:schemeClr val="accent1">
                    <a:lumMod val="50000"/>
                  </a:schemeClr>
                </a:solidFill>
              </a:rPr>
              <a:t>stanovené </a:t>
            </a:r>
            <a:r>
              <a:rPr lang="cs-CZ" sz="2000" b="1" dirty="0">
                <a:solidFill>
                  <a:schemeClr val="accent1">
                    <a:lumMod val="50000"/>
                  </a:schemeClr>
                </a:solidFill>
              </a:rPr>
              <a:t>v příloze III</a:t>
            </a:r>
            <a:r>
              <a:rPr lang="cs-CZ" sz="20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Pro identifikaci těchto případů bude navržen </a:t>
            </a:r>
            <a:r>
              <a:rPr lang="cs-CZ" sz="2000" b="1" dirty="0">
                <a:solidFill>
                  <a:schemeClr val="accent1">
                    <a:lumMod val="50000"/>
                  </a:schemeClr>
                </a:solidFill>
              </a:rPr>
              <a:t>nový kód/certifikát TARIC</a:t>
            </a:r>
            <a:r>
              <a:rPr lang="cs-CZ" sz="20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V souvislosti s </a:t>
            </a:r>
            <a:r>
              <a:rPr lang="cs-CZ" sz="2000" dirty="0">
                <a:solidFill>
                  <a:schemeClr val="accent1">
                    <a:lumMod val="50000"/>
                  </a:schemeClr>
                </a:solidFill>
              </a:rPr>
              <a:t>jakýmkoli </a:t>
            </a:r>
            <a:r>
              <a:rPr lang="cs-CZ" sz="2000" b="1" dirty="0">
                <a:solidFill>
                  <a:schemeClr val="accent1">
                    <a:lumMod val="50000"/>
                  </a:schemeClr>
                </a:solidFill>
              </a:rPr>
              <a:t>celním dluhem</a:t>
            </a:r>
            <a:r>
              <a:rPr lang="cs-CZ" sz="2000" dirty="0">
                <a:solidFill>
                  <a:schemeClr val="accent1">
                    <a:lumMod val="50000"/>
                  </a:schemeClr>
                </a:solidFill>
              </a:rPr>
              <a:t>, který vznikl po skončení přechodného období od ukončení dočasného uskladnění nebo propuštění do volného oběhu uvedeného výše se použijí UCC a předpisy upravující správu tzv. tradičních vlastních zdrojů Unie. Týká se tedy zejména UK, CZ subjektů pak jen teoreticky.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 souvislosti se zbožím odeslaným nebo přepraveným </a:t>
            </a:r>
            <a:r>
              <a:rPr lang="cs-CZ" sz="2000" b="1" dirty="0">
                <a:solidFill>
                  <a:schemeClr val="accent1">
                    <a:lumMod val="50000"/>
                  </a:schemeClr>
                </a:solidFill>
              </a:rPr>
              <a:t>z území Spojeného království na území členského státu a opačně </a:t>
            </a:r>
            <a:r>
              <a:rPr lang="cs-CZ" sz="2000" dirty="0">
                <a:solidFill>
                  <a:schemeClr val="accent1">
                    <a:lumMod val="50000"/>
                  </a:schemeClr>
                </a:solidFill>
              </a:rPr>
              <a:t>za předpokladu, že toto odeslání nebo přeprava </a:t>
            </a:r>
            <a:r>
              <a:rPr lang="cs-CZ" sz="2000" b="1" dirty="0">
                <a:solidFill>
                  <a:schemeClr val="accent1">
                    <a:lumMod val="50000"/>
                  </a:schemeClr>
                </a:solidFill>
              </a:rPr>
              <a:t>byly zahájeny před koncem přechodného období a skončily po jeho skončení</a:t>
            </a:r>
            <a:r>
              <a:rPr lang="cs-CZ" sz="2000" dirty="0">
                <a:solidFill>
                  <a:schemeClr val="accent1">
                    <a:lumMod val="50000"/>
                  </a:schemeClr>
                </a:solidFill>
              </a:rPr>
              <a:t>, se použije </a:t>
            </a:r>
            <a:r>
              <a:rPr lang="cs-CZ" sz="2000" b="1" dirty="0">
                <a:solidFill>
                  <a:schemeClr val="accent1">
                    <a:lumMod val="50000"/>
                  </a:schemeClr>
                </a:solidFill>
              </a:rPr>
              <a:t>směrnice Rady 2006/112/ES</a:t>
            </a:r>
            <a:r>
              <a:rPr lang="cs-CZ" sz="2000" dirty="0">
                <a:solidFill>
                  <a:schemeClr val="accent1">
                    <a:lumMod val="50000"/>
                  </a:schemeClr>
                </a:solidFill>
              </a:rPr>
              <a:t>. Tj. zejména ustanovení ZDPH pro </a:t>
            </a:r>
            <a:r>
              <a:rPr lang="cs-CZ" sz="2000" b="1" dirty="0">
                <a:solidFill>
                  <a:schemeClr val="accent1">
                    <a:lumMod val="50000"/>
                  </a:schemeClr>
                </a:solidFill>
              </a:rPr>
              <a:t>dodání zboží do jiného členského </a:t>
            </a:r>
            <a:r>
              <a:rPr lang="cs-CZ" sz="2000" dirty="0">
                <a:solidFill>
                  <a:schemeClr val="accent1">
                    <a:lumMod val="50000"/>
                  </a:schemeClr>
                </a:solidFill>
              </a:rPr>
              <a:t>státu, </a:t>
            </a:r>
            <a:r>
              <a:rPr lang="cs-CZ" sz="2000" b="1" dirty="0">
                <a:solidFill>
                  <a:schemeClr val="accent1">
                    <a:lumMod val="50000"/>
                  </a:schemeClr>
                </a:solidFill>
              </a:rPr>
              <a:t>pořízení zboží </a:t>
            </a:r>
            <a:r>
              <a:rPr lang="cs-CZ" sz="2000" dirty="0">
                <a:solidFill>
                  <a:schemeClr val="accent1">
                    <a:lumMod val="50000"/>
                  </a:schemeClr>
                </a:solidFill>
              </a:rPr>
              <a:t>z jiného členského státu a </a:t>
            </a:r>
            <a:r>
              <a:rPr lang="cs-CZ" sz="2000" b="1" dirty="0">
                <a:solidFill>
                  <a:schemeClr val="accent1">
                    <a:lumMod val="50000"/>
                  </a:schemeClr>
                </a:solidFill>
              </a:rPr>
              <a:t>zasílání zboží </a:t>
            </a:r>
            <a:r>
              <a:rPr lang="cs-CZ" sz="2000" dirty="0">
                <a:solidFill>
                  <a:schemeClr val="accent1">
                    <a:lumMod val="50000"/>
                  </a:schemeClr>
                </a:solidFill>
              </a:rPr>
              <a:t>(prodej na dálku). </a:t>
            </a: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138812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7297" y="188640"/>
            <a:ext cx="8479159" cy="648072"/>
          </a:xfrm>
        </p:spPr>
        <p:txBody>
          <a:bodyPr/>
          <a:lstStyle/>
          <a:p>
            <a:pPr marL="452437" indent="0" algn="ctr" eaLnBrk="1" hangingPunct="1">
              <a:buClr>
                <a:srgbClr val="002060"/>
              </a:buClr>
              <a:buFont typeface="Georgia" panose="02040502050405020303" pitchFamily="18" charset="0"/>
              <a:buNone/>
              <a:defRPr/>
            </a:pPr>
            <a:r>
              <a:rPr lang="cs-CZ" altLang="cs-CZ" sz="3600" dirty="0">
                <a:solidFill>
                  <a:schemeClr val="accent1">
                    <a:lumMod val="50000"/>
                  </a:schemeClr>
                </a:solidFill>
              </a:rPr>
              <a:t>Základní předpisy a použité zkratky (1) </a:t>
            </a:r>
          </a:p>
        </p:txBody>
      </p:sp>
      <p:sp>
        <p:nvSpPr>
          <p:cNvPr id="10243" name="Zástupný symbol pro obsah 2"/>
          <p:cNvSpPr>
            <a:spLocks noGrp="1"/>
          </p:cNvSpPr>
          <p:nvPr>
            <p:ph sz="quarter" idx="4294967295"/>
          </p:nvPr>
        </p:nvSpPr>
        <p:spPr>
          <a:xfrm>
            <a:off x="0" y="332656"/>
            <a:ext cx="8946703" cy="5575669"/>
          </a:xfrm>
          <a:prstGeom prst="rect">
            <a:avLst/>
          </a:prstGeom>
        </p:spPr>
        <p:txBody>
          <a:bodyPr/>
          <a:lstStyle/>
          <a:p>
            <a:pPr algn="just">
              <a:buFont typeface="Arial" panose="020B0604020202020204" pitchFamily="34" charset="0"/>
              <a:buChar char="•"/>
            </a:pPr>
            <a:endParaRPr lang="cs-CZ" sz="2000" dirty="0">
              <a:solidFill>
                <a:schemeClr val="accent1">
                  <a:lumMod val="50000"/>
                </a:schemeClr>
              </a:solidFill>
            </a:endParaRPr>
          </a:p>
          <a:p>
            <a:pPr algn="just">
              <a:buFont typeface="Arial" panose="020B0604020202020204" pitchFamily="34" charset="0"/>
              <a:buChar char="•"/>
            </a:pPr>
            <a:endParaRPr lang="cs-CZ" sz="2000" dirty="0">
              <a:solidFill>
                <a:schemeClr val="accent1">
                  <a:lumMod val="50000"/>
                </a:schemeClr>
              </a:solidFill>
            </a:endParaRPr>
          </a:p>
          <a:p>
            <a:pPr algn="just">
              <a:buFont typeface="Arial" panose="020B0604020202020204" pitchFamily="34" charset="0"/>
              <a:buChar char="•"/>
            </a:pPr>
            <a:r>
              <a:rPr lang="cs-CZ" b="1" dirty="0">
                <a:solidFill>
                  <a:schemeClr val="accent1">
                    <a:lumMod val="50000"/>
                  </a:schemeClr>
                </a:solidFill>
              </a:rPr>
              <a:t>UCC - </a:t>
            </a:r>
            <a:r>
              <a:rPr lang="cs-CZ" dirty="0">
                <a:solidFill>
                  <a:schemeClr val="accent1">
                    <a:lumMod val="50000"/>
                  </a:schemeClr>
                </a:solidFill>
              </a:rPr>
              <a:t>nařízení Evropského parlamentu a Rady (EU) </a:t>
            </a:r>
            <a:r>
              <a:rPr lang="cs-CZ" b="1" dirty="0">
                <a:solidFill>
                  <a:schemeClr val="accent1">
                    <a:lumMod val="50000"/>
                  </a:schemeClr>
                </a:solidFill>
              </a:rPr>
              <a:t>č. 952/2013</a:t>
            </a:r>
            <a:r>
              <a:rPr lang="cs-CZ" dirty="0">
                <a:solidFill>
                  <a:schemeClr val="accent1">
                    <a:lumMod val="50000"/>
                  </a:schemeClr>
                </a:solidFill>
              </a:rPr>
              <a:t>, kterým se stanoví celní kodex Unie, v platném znění	</a:t>
            </a:r>
          </a:p>
          <a:p>
            <a:pPr algn="just">
              <a:buFont typeface="Arial" panose="020B0604020202020204" pitchFamily="34" charset="0"/>
              <a:buChar char="•"/>
            </a:pPr>
            <a:r>
              <a:rPr lang="cs-CZ" b="1" dirty="0">
                <a:solidFill>
                  <a:schemeClr val="accent1">
                    <a:lumMod val="50000"/>
                  </a:schemeClr>
                </a:solidFill>
              </a:rPr>
              <a:t>UCC DA - </a:t>
            </a:r>
            <a:r>
              <a:rPr lang="cs-CZ" dirty="0">
                <a:solidFill>
                  <a:schemeClr val="accent1">
                    <a:lumMod val="50000"/>
                  </a:schemeClr>
                </a:solidFill>
              </a:rPr>
              <a:t>nařízení Komise v přenesené pravomoci (EU) </a:t>
            </a:r>
            <a:r>
              <a:rPr lang="cs-CZ" b="1" dirty="0">
                <a:solidFill>
                  <a:schemeClr val="accent1">
                    <a:lumMod val="50000"/>
                  </a:schemeClr>
                </a:solidFill>
              </a:rPr>
              <a:t>2015/2446</a:t>
            </a:r>
            <a:r>
              <a:rPr lang="cs-CZ" dirty="0">
                <a:solidFill>
                  <a:schemeClr val="accent1">
                    <a:lumMod val="50000"/>
                  </a:schemeClr>
                </a:solidFill>
              </a:rPr>
              <a:t>, kterým se doplňuje nařízení Evropského parlamentu a Rady (EU) č. 952/2013, pokud jde o podrobná pravidla k některým ustanovením celního kodexu Unie, v platném znění</a:t>
            </a:r>
            <a:endParaRPr lang="cs-CZ" b="1" dirty="0">
              <a:solidFill>
                <a:schemeClr val="accent1">
                  <a:lumMod val="50000"/>
                </a:schemeClr>
              </a:solidFill>
            </a:endParaRPr>
          </a:p>
          <a:p>
            <a:pPr algn="just">
              <a:buFont typeface="Arial" panose="020B0604020202020204" pitchFamily="34" charset="0"/>
              <a:buChar char="•"/>
            </a:pPr>
            <a:r>
              <a:rPr lang="cs-CZ" b="1" dirty="0">
                <a:solidFill>
                  <a:schemeClr val="accent1">
                    <a:lumMod val="50000"/>
                  </a:schemeClr>
                </a:solidFill>
              </a:rPr>
              <a:t>UCC IA - </a:t>
            </a:r>
            <a:r>
              <a:rPr lang="cs-CZ" dirty="0">
                <a:solidFill>
                  <a:schemeClr val="accent1">
                    <a:lumMod val="50000"/>
                  </a:schemeClr>
                </a:solidFill>
              </a:rPr>
              <a:t>prováděcí nařízení Komise (EU) </a:t>
            </a:r>
            <a:r>
              <a:rPr lang="cs-CZ" b="1" dirty="0">
                <a:solidFill>
                  <a:schemeClr val="accent1">
                    <a:lumMod val="50000"/>
                  </a:schemeClr>
                </a:solidFill>
              </a:rPr>
              <a:t>2015/2447</a:t>
            </a:r>
            <a:r>
              <a:rPr lang="cs-CZ" dirty="0">
                <a:solidFill>
                  <a:schemeClr val="accent1">
                    <a:lumMod val="50000"/>
                  </a:schemeClr>
                </a:solidFill>
              </a:rPr>
              <a:t>, kterým se stanoví prováděcí pravidla k některým ustanovením nařízení Evropského parlamentu a Rady (EU) č. 952/2013, kterým se stanoví celní kodex Unie, v platném znění</a:t>
            </a:r>
          </a:p>
          <a:p>
            <a:pPr algn="just">
              <a:buFont typeface="Arial" panose="020B0604020202020204" pitchFamily="34" charset="0"/>
              <a:buChar char="•"/>
            </a:pPr>
            <a:r>
              <a:rPr lang="cs-CZ" b="1" dirty="0">
                <a:solidFill>
                  <a:schemeClr val="accent1">
                    <a:lumMod val="50000"/>
                  </a:schemeClr>
                </a:solidFill>
              </a:rPr>
              <a:t>TDA</a:t>
            </a:r>
            <a:r>
              <a:rPr lang="cs-CZ" dirty="0">
                <a:solidFill>
                  <a:schemeClr val="accent1">
                    <a:lumMod val="50000"/>
                  </a:schemeClr>
                </a:solidFill>
              </a:rPr>
              <a:t> - nařízení Komise v přenesené pravomoci (EU) 2016/341, kterým se doplňuje nařízení Evropského parlamentu a Rady (EU) č. 952/2013, pokud jde o přechodná pravidla k některým ustanovením celního kodexu Unie, pokud příslušné elektronické systémy dosud nejsou v provozu, a kterým se mění nařízení v přenesené pravomoci (EU) 2015/2446 </a:t>
            </a:r>
          </a:p>
          <a:p>
            <a:pPr algn="just">
              <a:buFont typeface="Arial" panose="020B0604020202020204" pitchFamily="34" charset="0"/>
              <a:buChar char="•"/>
            </a:pPr>
            <a:endParaRPr lang="cs-CZ" dirty="0">
              <a:solidFill>
                <a:schemeClr val="accent1">
                  <a:lumMod val="50000"/>
                </a:schemeClr>
              </a:solidFill>
            </a:endParaRPr>
          </a:p>
          <a:p>
            <a:pPr algn="just">
              <a:buFont typeface="Arial" panose="020B0604020202020204" pitchFamily="34" charset="0"/>
              <a:buChar char="•"/>
            </a:pPr>
            <a:endParaRPr lang="cs-CZ" sz="1800" dirty="0">
              <a:solidFill>
                <a:schemeClr val="accent1">
                  <a:lumMod val="50000"/>
                </a:schemeClr>
              </a:solidFill>
            </a:endParaRPr>
          </a:p>
          <a:p>
            <a:pPr algn="just">
              <a:buFont typeface="Arial" panose="020B0604020202020204" pitchFamily="34" charset="0"/>
              <a:buChar char="•"/>
            </a:pPr>
            <a:endParaRPr lang="cs-CZ" sz="1800" b="1" dirty="0">
              <a:solidFill>
                <a:schemeClr val="accent1">
                  <a:lumMod val="50000"/>
                </a:schemeClr>
              </a:solidFill>
            </a:endParaRPr>
          </a:p>
        </p:txBody>
      </p:sp>
    </p:spTree>
    <p:extLst>
      <p:ext uri="{BB962C8B-B14F-4D97-AF65-F5344CB8AC3E}">
        <p14:creationId xmlns:p14="http://schemas.microsoft.com/office/powerpoint/2010/main" val="3073199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Vstupní dovozní formality (1)</a:t>
            </a:r>
          </a:p>
        </p:txBody>
      </p:sp>
      <p:sp>
        <p:nvSpPr>
          <p:cNvPr id="10243" name="Zástupný symbol pro obsah 2"/>
          <p:cNvSpPr>
            <a:spLocks noGrp="1"/>
          </p:cNvSpPr>
          <p:nvPr>
            <p:ph sz="quarter" idx="4294967295"/>
          </p:nvPr>
        </p:nvSpPr>
        <p:spPr>
          <a:xfrm>
            <a:off x="-102849" y="596432"/>
            <a:ext cx="9243365" cy="5665136"/>
          </a:xfrm>
          <a:prstGeom prst="rect">
            <a:avLst/>
          </a:prstGeom>
        </p:spPr>
        <p:txBody>
          <a:bodyPr/>
          <a:lstStyle/>
          <a:p>
            <a:pPr marL="46037" indent="0" algn="just">
              <a:buNone/>
              <a:defRPr/>
            </a:pPr>
            <a:r>
              <a:rPr lang="cs-CZ" sz="2400" b="1" dirty="0">
                <a:solidFill>
                  <a:schemeClr val="accent1">
                    <a:lumMod val="50000"/>
                  </a:schemeClr>
                </a:solidFill>
              </a:rPr>
              <a:t>Vstup zboží (čl. 127-137 UCC)</a:t>
            </a:r>
            <a:endParaRPr lang="cs-CZ" sz="18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Pro </a:t>
            </a:r>
            <a:r>
              <a:rPr lang="cs-CZ" sz="1900" b="1" dirty="0">
                <a:solidFill>
                  <a:schemeClr val="accent1">
                    <a:lumMod val="50000"/>
                  </a:schemeClr>
                </a:solidFill>
              </a:rPr>
              <a:t>zboží vstupující na celní území Unie </a:t>
            </a:r>
            <a:r>
              <a:rPr lang="cs-CZ" sz="1900" dirty="0">
                <a:solidFill>
                  <a:schemeClr val="accent1">
                    <a:lumMod val="50000"/>
                  </a:schemeClr>
                </a:solidFill>
              </a:rPr>
              <a:t>se podává </a:t>
            </a:r>
            <a:r>
              <a:rPr lang="cs-CZ" sz="1900" b="1" dirty="0">
                <a:solidFill>
                  <a:schemeClr val="accent1">
                    <a:lumMod val="50000"/>
                  </a:schemeClr>
                </a:solidFill>
              </a:rPr>
              <a:t>vstupní souhrnné celní prohlášení (ENS). </a:t>
            </a:r>
            <a:r>
              <a:rPr lang="cs-CZ" sz="1900" dirty="0">
                <a:solidFill>
                  <a:schemeClr val="accent1">
                    <a:lumMod val="50000"/>
                  </a:schemeClr>
                </a:solidFill>
              </a:rPr>
              <a:t>ENS se podává </a:t>
            </a:r>
            <a:r>
              <a:rPr lang="cs-CZ" sz="1900" b="1" dirty="0">
                <a:solidFill>
                  <a:schemeClr val="accent1">
                    <a:lumMod val="50000"/>
                  </a:schemeClr>
                </a:solidFill>
              </a:rPr>
              <a:t>u celního úřadu v místě prvního vstupu </a:t>
            </a:r>
            <a:r>
              <a:rPr lang="cs-CZ" sz="1900" dirty="0">
                <a:solidFill>
                  <a:schemeClr val="accent1">
                    <a:lumMod val="50000"/>
                  </a:schemeClr>
                </a:solidFill>
              </a:rPr>
              <a:t>ve stanovené lhůtě ještě </a:t>
            </a:r>
            <a:r>
              <a:rPr lang="cs-CZ" sz="1900" b="1" dirty="0">
                <a:solidFill>
                  <a:schemeClr val="accent1">
                    <a:lumMod val="50000"/>
                  </a:schemeClr>
                </a:solidFill>
              </a:rPr>
              <a:t>předtím, než zboží vstoupí na celní území Unie</a:t>
            </a:r>
            <a:r>
              <a:rPr lang="cs-CZ" sz="19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ENS podává </a:t>
            </a:r>
            <a:r>
              <a:rPr lang="cs-CZ" sz="1900" b="1" dirty="0">
                <a:solidFill>
                  <a:schemeClr val="accent1">
                    <a:lumMod val="50000"/>
                  </a:schemeClr>
                </a:solidFill>
              </a:rPr>
              <a:t>dopravce</a:t>
            </a:r>
            <a:r>
              <a:rPr lang="cs-CZ" sz="1900" dirty="0">
                <a:solidFill>
                  <a:schemeClr val="accent1">
                    <a:lumMod val="50000"/>
                  </a:schemeClr>
                </a:solidFill>
              </a:rPr>
              <a:t>; </a:t>
            </a:r>
            <a:r>
              <a:rPr lang="cs-CZ" sz="1900" b="1" dirty="0">
                <a:solidFill>
                  <a:schemeClr val="accent1">
                    <a:lumMod val="50000"/>
                  </a:schemeClr>
                </a:solidFill>
              </a:rPr>
              <a:t>dovozce</a:t>
            </a:r>
            <a:r>
              <a:rPr lang="cs-CZ" sz="1900" dirty="0">
                <a:solidFill>
                  <a:schemeClr val="accent1">
                    <a:lumMod val="50000"/>
                  </a:schemeClr>
                </a:solidFill>
              </a:rPr>
              <a:t> nebo </a:t>
            </a:r>
            <a:r>
              <a:rPr lang="cs-CZ" sz="1900" b="1" dirty="0">
                <a:solidFill>
                  <a:schemeClr val="accent1">
                    <a:lumMod val="50000"/>
                  </a:schemeClr>
                </a:solidFill>
              </a:rPr>
              <a:t>příjemce</a:t>
            </a:r>
            <a:r>
              <a:rPr lang="cs-CZ" sz="1900" dirty="0">
                <a:solidFill>
                  <a:schemeClr val="accent1">
                    <a:lumMod val="50000"/>
                  </a:schemeClr>
                </a:solidFill>
              </a:rPr>
              <a:t> nebo jiná osoba, jejímž jménem nebo na jejíž účet dopravce jedná; každá </a:t>
            </a:r>
            <a:r>
              <a:rPr lang="cs-CZ" sz="1900" b="1" dirty="0">
                <a:solidFill>
                  <a:schemeClr val="accent1">
                    <a:lumMod val="50000"/>
                  </a:schemeClr>
                </a:solidFill>
              </a:rPr>
              <a:t>osoba</a:t>
            </a:r>
            <a:r>
              <a:rPr lang="cs-CZ" sz="1900" dirty="0">
                <a:solidFill>
                  <a:schemeClr val="accent1">
                    <a:lumMod val="50000"/>
                  </a:schemeClr>
                </a:solidFill>
              </a:rPr>
              <a:t>, </a:t>
            </a:r>
            <a:r>
              <a:rPr lang="cs-CZ" sz="1900" b="1" dirty="0">
                <a:solidFill>
                  <a:schemeClr val="accent1">
                    <a:lumMod val="50000"/>
                  </a:schemeClr>
                </a:solidFill>
              </a:rPr>
              <a:t>která je schopna </a:t>
            </a:r>
            <a:r>
              <a:rPr lang="cs-CZ" sz="1900" dirty="0">
                <a:solidFill>
                  <a:schemeClr val="accent1">
                    <a:lumMod val="50000"/>
                  </a:schemeClr>
                </a:solidFill>
              </a:rPr>
              <a:t>dotčené </a:t>
            </a:r>
            <a:r>
              <a:rPr lang="cs-CZ" sz="1900" b="1" dirty="0">
                <a:solidFill>
                  <a:schemeClr val="accent1">
                    <a:lumMod val="50000"/>
                  </a:schemeClr>
                </a:solidFill>
              </a:rPr>
              <a:t>zboží předložit </a:t>
            </a:r>
            <a:r>
              <a:rPr lang="cs-CZ" sz="1900" dirty="0">
                <a:solidFill>
                  <a:schemeClr val="accent1">
                    <a:lumMod val="50000"/>
                  </a:schemeClr>
                </a:solidFill>
              </a:rPr>
              <a:t>nebo zajistit jeho předložení celnímu úřadu vstupu.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Celní úřad vstupu zajistí, aby v konkrétní lhůtě byla především pro účely bezpečnosti a zabezpečení </a:t>
            </a:r>
            <a:r>
              <a:rPr lang="cs-CZ" sz="1900" b="1" dirty="0">
                <a:solidFill>
                  <a:schemeClr val="accent1">
                    <a:lumMod val="50000"/>
                  </a:schemeClr>
                </a:solidFill>
              </a:rPr>
              <a:t>provedena analýza rizik </a:t>
            </a:r>
            <a:r>
              <a:rPr lang="cs-CZ" sz="1900" dirty="0">
                <a:solidFill>
                  <a:schemeClr val="accent1">
                    <a:lumMod val="50000"/>
                  </a:schemeClr>
                </a:solidFill>
              </a:rPr>
              <a:t>založená na ENS a </a:t>
            </a:r>
            <a:r>
              <a:rPr lang="cs-CZ" sz="1900" b="1" dirty="0">
                <a:solidFill>
                  <a:schemeClr val="accent1">
                    <a:lumMod val="50000"/>
                  </a:schemeClr>
                </a:solidFill>
              </a:rPr>
              <a:t>na základě výsledků </a:t>
            </a:r>
            <a:r>
              <a:rPr lang="cs-CZ" sz="1900" dirty="0">
                <a:solidFill>
                  <a:schemeClr val="accent1">
                    <a:lumMod val="50000"/>
                  </a:schemeClr>
                </a:solidFill>
              </a:rPr>
              <a:t>této analýzy rizik </a:t>
            </a:r>
            <a:r>
              <a:rPr lang="cs-CZ" sz="1900" b="1" dirty="0">
                <a:solidFill>
                  <a:schemeClr val="accent1">
                    <a:lumMod val="50000"/>
                  </a:schemeClr>
                </a:solidFill>
              </a:rPr>
              <a:t>přijme nezbytná opatření</a:t>
            </a:r>
            <a:r>
              <a:rPr lang="cs-CZ" sz="19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S ohledem na brexit ani jedna ze stran </a:t>
            </a:r>
            <a:r>
              <a:rPr lang="cs-CZ" sz="1900" b="1" dirty="0">
                <a:solidFill>
                  <a:schemeClr val="accent1">
                    <a:lumMod val="50000"/>
                  </a:schemeClr>
                </a:solidFill>
              </a:rPr>
              <a:t>nepředpokládá</a:t>
            </a:r>
            <a:r>
              <a:rPr lang="cs-CZ" sz="1900" dirty="0">
                <a:solidFill>
                  <a:schemeClr val="accent1">
                    <a:lumMod val="50000"/>
                  </a:schemeClr>
                </a:solidFill>
              </a:rPr>
              <a:t> – na rozdíl od Švýcarska nebo Norska, kde je to předmětem zvláštních ujednání s EU, učiněných nad rámec Úmluvy o společném tranzitním režimu a Úmluvy o zjednodušení formalit ve zbožovém styku  – že by se uplatnilo (sjednalo) </a:t>
            </a:r>
            <a:r>
              <a:rPr lang="cs-CZ" sz="1900" b="1" dirty="0">
                <a:solidFill>
                  <a:schemeClr val="accent1">
                    <a:lumMod val="50000"/>
                  </a:schemeClr>
                </a:solidFill>
              </a:rPr>
              <a:t>zproštění</a:t>
            </a:r>
            <a:r>
              <a:rPr lang="cs-CZ" sz="1900" dirty="0">
                <a:solidFill>
                  <a:schemeClr val="accent1">
                    <a:lumMod val="50000"/>
                  </a:schemeClr>
                </a:solidFill>
              </a:rPr>
              <a:t> obecné </a:t>
            </a:r>
            <a:r>
              <a:rPr lang="cs-CZ" sz="1900" b="1" dirty="0">
                <a:solidFill>
                  <a:schemeClr val="accent1">
                    <a:lumMod val="50000"/>
                  </a:schemeClr>
                </a:solidFill>
              </a:rPr>
              <a:t>povinnosti podávání </a:t>
            </a:r>
            <a:r>
              <a:rPr lang="cs-CZ" sz="1900" dirty="0">
                <a:solidFill>
                  <a:schemeClr val="accent1">
                    <a:lumMod val="50000"/>
                  </a:schemeClr>
                </a:solidFill>
              </a:rPr>
              <a:t>tzv. „bezpečnostních dat“ (ENS) před vstupem zboží do EU/UK (a též před výstupem-EXS).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Bude platit pouze standardní zproštění povinnosti podat ENS dle čl. 104 UCC DA (dočasně pro poštovní zásilky; trvale pro zboží v osobních zavazadlech cestujících, dopravní prostředky, palety, kontejnery, obaly,…).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888576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Vstupní dovozní formality (2)</a:t>
            </a:r>
          </a:p>
        </p:txBody>
      </p:sp>
      <p:sp>
        <p:nvSpPr>
          <p:cNvPr id="10243" name="Zástupný symbol pro obsah 2"/>
          <p:cNvSpPr>
            <a:spLocks noGrp="1"/>
          </p:cNvSpPr>
          <p:nvPr>
            <p:ph sz="quarter" idx="4294967295"/>
          </p:nvPr>
        </p:nvSpPr>
        <p:spPr>
          <a:xfrm>
            <a:off x="-99365" y="605463"/>
            <a:ext cx="9243365" cy="5665136"/>
          </a:xfrm>
          <a:prstGeom prst="rect">
            <a:avLst/>
          </a:prstGeom>
        </p:spPr>
        <p:txBody>
          <a:bodyPr/>
          <a:lstStyle/>
          <a:p>
            <a:pPr marL="46037" indent="0" algn="just">
              <a:buNone/>
              <a:defRPr/>
            </a:pPr>
            <a:r>
              <a:rPr lang="cs-CZ" sz="2400" b="1" dirty="0">
                <a:solidFill>
                  <a:schemeClr val="accent1">
                    <a:lumMod val="50000"/>
                  </a:schemeClr>
                </a:solidFill>
              </a:rPr>
              <a:t>Vstup zboží (čl. 104-113 UCC DA)</a:t>
            </a:r>
            <a:endParaRPr lang="cs-CZ" sz="18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Vstupuje-li zboží na celní území Unie „</a:t>
            </a:r>
            <a:r>
              <a:rPr lang="cs-CZ" sz="2000" b="1" dirty="0">
                <a:solidFill>
                  <a:schemeClr val="accent1">
                    <a:lumMod val="50000"/>
                  </a:schemeClr>
                </a:solidFill>
              </a:rPr>
              <a:t>po </a:t>
            </a:r>
            <a:r>
              <a:rPr lang="cs-CZ" sz="2000" b="1" u="sng" dirty="0">
                <a:solidFill>
                  <a:schemeClr val="accent1">
                    <a:lumMod val="50000"/>
                  </a:schemeClr>
                </a:solidFill>
              </a:rPr>
              <a:t>silnici</a:t>
            </a:r>
            <a:r>
              <a:rPr lang="cs-CZ" sz="2000" b="1" dirty="0">
                <a:solidFill>
                  <a:schemeClr val="accent1">
                    <a:lumMod val="50000"/>
                  </a:schemeClr>
                </a:solidFill>
              </a:rPr>
              <a:t>“ (</a:t>
            </a:r>
            <a:r>
              <a:rPr lang="cs-CZ" sz="2000" b="1" dirty="0" err="1">
                <a:solidFill>
                  <a:schemeClr val="accent1">
                    <a:lumMod val="50000"/>
                  </a:schemeClr>
                </a:solidFill>
              </a:rPr>
              <a:t>Eurotunel</a:t>
            </a:r>
            <a:r>
              <a:rPr lang="cs-CZ" sz="2000" b="1" dirty="0">
                <a:solidFill>
                  <a:schemeClr val="accent1">
                    <a:lumMod val="50000"/>
                  </a:schemeClr>
                </a:solidFill>
              </a:rPr>
              <a:t> – doprovázená kombinovaná přeprava)</a:t>
            </a:r>
            <a:r>
              <a:rPr lang="cs-CZ" sz="2000" dirty="0">
                <a:solidFill>
                  <a:schemeClr val="accent1">
                    <a:lumMod val="50000"/>
                  </a:schemeClr>
                </a:solidFill>
              </a:rPr>
              <a:t>, je ENS nutno podat </a:t>
            </a:r>
            <a:r>
              <a:rPr lang="cs-CZ" sz="2000" b="1" dirty="0">
                <a:solidFill>
                  <a:schemeClr val="accent1">
                    <a:lumMod val="50000"/>
                  </a:schemeClr>
                </a:solidFill>
              </a:rPr>
              <a:t>nejpozději jednu hodinu před příchodem zboží do místa</a:t>
            </a:r>
            <a:r>
              <a:rPr lang="cs-CZ" sz="2000" dirty="0">
                <a:solidFill>
                  <a:schemeClr val="accent1">
                    <a:lumMod val="50000"/>
                  </a:schemeClr>
                </a:solidFill>
              </a:rPr>
              <a:t>, pro něž je příslušný celní úřad </a:t>
            </a:r>
            <a:r>
              <a:rPr lang="cs-CZ" sz="2000" b="1" dirty="0">
                <a:solidFill>
                  <a:schemeClr val="accent1">
                    <a:lumMod val="50000"/>
                  </a:schemeClr>
                </a:solidFill>
              </a:rPr>
              <a:t>prvního vstupu</a:t>
            </a:r>
            <a:r>
              <a:rPr lang="cs-CZ" sz="20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Vstupuje-li zboží na celní území Unie </a:t>
            </a:r>
            <a:r>
              <a:rPr lang="cs-CZ" sz="2000" b="1" dirty="0">
                <a:solidFill>
                  <a:schemeClr val="accent1">
                    <a:lumMod val="50000"/>
                  </a:schemeClr>
                </a:solidFill>
              </a:rPr>
              <a:t>po železnici (</a:t>
            </a:r>
            <a:r>
              <a:rPr lang="cs-CZ" sz="2000" b="1" dirty="0" err="1">
                <a:solidFill>
                  <a:schemeClr val="accent1">
                    <a:lumMod val="50000"/>
                  </a:schemeClr>
                </a:solidFill>
              </a:rPr>
              <a:t>Eurotunel</a:t>
            </a:r>
            <a:r>
              <a:rPr lang="cs-CZ" sz="2000" b="1" dirty="0">
                <a:solidFill>
                  <a:schemeClr val="accent1">
                    <a:lumMod val="50000"/>
                  </a:schemeClr>
                </a:solidFill>
              </a:rPr>
              <a:t>)</a:t>
            </a:r>
            <a:r>
              <a:rPr lang="cs-CZ" sz="2000" dirty="0">
                <a:solidFill>
                  <a:schemeClr val="accent1">
                    <a:lumMod val="50000"/>
                  </a:schemeClr>
                </a:solidFill>
              </a:rPr>
              <a:t>, je ENS nutno podat v následujících lhůtách:</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(a)	pokud cesta vlakem z poslední stanice pro sestavování vlaků umístěné ve třetí zemi k celnímu úřadu prvního vstupu trvá méně než dvě hodiny, nejpozději jednu hodinu ….;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(b)         ve všech ostatních případech </a:t>
            </a:r>
            <a:r>
              <a:rPr lang="cs-CZ" sz="2000" b="1" dirty="0">
                <a:solidFill>
                  <a:schemeClr val="accent1">
                    <a:lumMod val="50000"/>
                  </a:schemeClr>
                </a:solidFill>
              </a:rPr>
              <a:t>nejpozději dvě hodiny před příchodem zboží do místa</a:t>
            </a:r>
            <a:r>
              <a:rPr lang="cs-CZ" sz="2000" dirty="0">
                <a:solidFill>
                  <a:schemeClr val="accent1">
                    <a:lumMod val="50000"/>
                  </a:schemeClr>
                </a:solidFill>
              </a:rPr>
              <a:t>, pro něž je příslušný celní úřad </a:t>
            </a:r>
            <a:r>
              <a:rPr lang="cs-CZ" sz="2000" b="1" dirty="0">
                <a:solidFill>
                  <a:schemeClr val="accent1">
                    <a:lumMod val="50000"/>
                  </a:schemeClr>
                </a:solidFill>
              </a:rPr>
              <a:t>prvního vstupu</a:t>
            </a:r>
            <a:r>
              <a:rPr lang="cs-CZ" sz="20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Vstupuje-li zboží na celní území Unie </a:t>
            </a:r>
            <a:r>
              <a:rPr lang="cs-CZ" sz="2000" b="1" dirty="0">
                <a:solidFill>
                  <a:schemeClr val="accent1">
                    <a:lumMod val="50000"/>
                  </a:schemeClr>
                </a:solidFill>
              </a:rPr>
              <a:t>letecky (včetně tuzemských mezinárodních letišť)</a:t>
            </a:r>
            <a:r>
              <a:rPr lang="cs-CZ" sz="2000" dirty="0">
                <a:solidFill>
                  <a:schemeClr val="accent1">
                    <a:lumMod val="50000"/>
                  </a:schemeClr>
                </a:solidFill>
              </a:rPr>
              <a:t>, je ENS nutno podat: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(a)	v případě </a:t>
            </a:r>
            <a:r>
              <a:rPr lang="cs-CZ" sz="2000" b="1" dirty="0">
                <a:solidFill>
                  <a:schemeClr val="accent1">
                    <a:lumMod val="50000"/>
                  </a:schemeClr>
                </a:solidFill>
              </a:rPr>
              <a:t>letů</a:t>
            </a:r>
            <a:r>
              <a:rPr lang="cs-CZ" sz="2000" dirty="0">
                <a:solidFill>
                  <a:schemeClr val="accent1">
                    <a:lumMod val="50000"/>
                  </a:schemeClr>
                </a:solidFill>
              </a:rPr>
              <a:t> v délce trvání </a:t>
            </a:r>
            <a:r>
              <a:rPr lang="cs-CZ" sz="2000" b="1" dirty="0">
                <a:solidFill>
                  <a:schemeClr val="accent1">
                    <a:lumMod val="50000"/>
                  </a:schemeClr>
                </a:solidFill>
              </a:rPr>
              <a:t>kratší než čtyři hodiny nejpozději do okamžiku skutečného odletu letadla</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(b)	v případě ostatních letů nejpozději čtyři hodiny před příletem letadla na první letiště na celním území Unie. </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3080575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600" dirty="0">
                <a:solidFill>
                  <a:schemeClr val="accent1">
                    <a:lumMod val="50000"/>
                  </a:schemeClr>
                </a:solidFill>
              </a:rPr>
              <a:t>Vstupní dovozní formality (3)</a:t>
            </a:r>
          </a:p>
        </p:txBody>
      </p:sp>
      <p:sp>
        <p:nvSpPr>
          <p:cNvPr id="10243" name="Zástupný symbol pro obsah 2"/>
          <p:cNvSpPr>
            <a:spLocks noGrp="1"/>
          </p:cNvSpPr>
          <p:nvPr>
            <p:ph sz="quarter" idx="4294967295"/>
          </p:nvPr>
        </p:nvSpPr>
        <p:spPr>
          <a:xfrm>
            <a:off x="-180528" y="620688"/>
            <a:ext cx="9318423" cy="5403304"/>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b="1" dirty="0">
                <a:solidFill>
                  <a:schemeClr val="accent1">
                    <a:lumMod val="50000"/>
                  </a:schemeClr>
                </a:solidFill>
              </a:rPr>
              <a:t>Právě v souvislosti s </a:t>
            </a:r>
            <a:r>
              <a:rPr lang="cs-CZ" sz="1800" b="1" dirty="0" err="1">
                <a:solidFill>
                  <a:schemeClr val="accent1">
                    <a:lumMod val="50000"/>
                  </a:schemeClr>
                </a:solidFill>
              </a:rPr>
              <a:t>brexitem</a:t>
            </a:r>
            <a:r>
              <a:rPr lang="cs-CZ" sz="1800" b="1" dirty="0">
                <a:solidFill>
                  <a:schemeClr val="accent1">
                    <a:lumMod val="50000"/>
                  </a:schemeClr>
                </a:solidFill>
              </a:rPr>
              <a:t> změna čl. 105 písm. c) UCC DA (vyšla jako NK 2019/334)</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Vstupuje-li zboží na celní území Unie </a:t>
            </a:r>
            <a:r>
              <a:rPr lang="cs-CZ" sz="1800" b="1" dirty="0">
                <a:solidFill>
                  <a:schemeClr val="accent1">
                    <a:lumMod val="50000"/>
                  </a:schemeClr>
                </a:solidFill>
              </a:rPr>
              <a:t>po moři</a:t>
            </a:r>
            <a:r>
              <a:rPr lang="cs-CZ" sz="1800" dirty="0">
                <a:solidFill>
                  <a:schemeClr val="accent1">
                    <a:lumMod val="50000"/>
                  </a:schemeClr>
                </a:solidFill>
              </a:rPr>
              <a:t>, je ENS nutno podat v následujících lhůtách:</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c) </a:t>
            </a:r>
            <a:r>
              <a:rPr lang="cs-CZ" sz="1800" b="1" dirty="0">
                <a:solidFill>
                  <a:schemeClr val="accent1">
                    <a:lumMod val="50000"/>
                  </a:schemeClr>
                </a:solidFill>
              </a:rPr>
              <a:t>nejpozději dvě hodiny před vplutím plavidla </a:t>
            </a:r>
            <a:r>
              <a:rPr lang="cs-CZ" sz="1800" dirty="0">
                <a:solidFill>
                  <a:schemeClr val="accent1">
                    <a:lumMod val="50000"/>
                  </a:schemeClr>
                </a:solidFill>
              </a:rPr>
              <a:t>do prvního přístavu vstupu na celní území Unie v případě zboží přicházejícího z</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r>
              <a:rPr lang="cs-CZ" sz="1800" dirty="0" err="1">
                <a:solidFill>
                  <a:schemeClr val="accent1">
                    <a:lumMod val="50000"/>
                  </a:schemeClr>
                </a:solidFill>
              </a:rPr>
              <a:t>iii</a:t>
            </a:r>
            <a:r>
              <a:rPr lang="cs-CZ" sz="1800" dirty="0">
                <a:solidFill>
                  <a:schemeClr val="accent1">
                    <a:lumMod val="50000"/>
                  </a:schemeClr>
                </a:solidFill>
              </a:rPr>
              <a:t>)	Islandu; </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r>
              <a:rPr lang="cs-CZ" sz="1800" dirty="0" err="1">
                <a:solidFill>
                  <a:schemeClr val="accent1">
                    <a:lumMod val="50000"/>
                  </a:schemeClr>
                </a:solidFill>
              </a:rPr>
              <a:t>iv</a:t>
            </a:r>
            <a:r>
              <a:rPr lang="cs-CZ" sz="1800" dirty="0">
                <a:solidFill>
                  <a:schemeClr val="accent1">
                    <a:lumMod val="50000"/>
                  </a:schemeClr>
                </a:solidFill>
              </a:rPr>
              <a:t>)	přístavů v Baltském moři, Severním moři, Černém moři a Středozemním moři;</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r>
              <a:rPr lang="cs-CZ" sz="1800" dirty="0" err="1">
                <a:solidFill>
                  <a:schemeClr val="accent1">
                    <a:lumMod val="50000"/>
                  </a:schemeClr>
                </a:solidFill>
              </a:rPr>
              <a:t>vi</a:t>
            </a:r>
            <a:r>
              <a:rPr lang="cs-CZ" sz="1800" dirty="0">
                <a:solidFill>
                  <a:schemeClr val="accent1">
                    <a:lumMod val="50000"/>
                  </a:schemeClr>
                </a:solidFill>
              </a:rPr>
              <a:t>)    </a:t>
            </a:r>
            <a:r>
              <a:rPr lang="cs-CZ" sz="1800" b="1" dirty="0">
                <a:solidFill>
                  <a:schemeClr val="accent1">
                    <a:lumMod val="50000"/>
                  </a:schemeClr>
                </a:solidFill>
              </a:rPr>
              <a:t>veškerých přístavů Spojeného království Velké Británie a Severního Irska, britských Normanských ostrovů a ostrova Man.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dirty="0">
                <a:solidFill>
                  <a:schemeClr val="accent1">
                    <a:lumMod val="50000"/>
                  </a:schemeClr>
                </a:solidFill>
              </a:rPr>
              <a:t>Ustanovení … se použije ode dne následujícího po dni, kdy na základě čl. 50 odst. 3 … ve Spojeném království přestanou platit Smlouvy.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dirty="0">
                <a:solidFill>
                  <a:schemeClr val="accent1">
                    <a:lumMod val="50000"/>
                  </a:schemeClr>
                </a:solidFill>
              </a:rPr>
              <a:t>Ustanovení … se však nepoužije, pokud do dne následujícího po dni,… vstoupí v platnost dohoda o vystoupení..</a:t>
            </a:r>
            <a:r>
              <a:rPr lang="cs-CZ" sz="1800" dirty="0">
                <a:solidFill>
                  <a:schemeClr val="accent1">
                    <a:lumMod val="50000"/>
                  </a:schemeClr>
                </a:solidFill>
              </a:rPr>
              <a:t>. – do konce r. 2020 </a:t>
            </a:r>
            <a:r>
              <a:rPr lang="cs-CZ" sz="1800" b="1" dirty="0">
                <a:solidFill>
                  <a:schemeClr val="accent1">
                    <a:lumMod val="50000"/>
                  </a:schemeClr>
                </a:solidFill>
              </a:rPr>
              <a:t>bude předmětem novely </a:t>
            </a:r>
            <a:r>
              <a:rPr lang="cs-CZ" sz="1800" dirty="0">
                <a:solidFill>
                  <a:schemeClr val="accent1">
                    <a:lumMod val="50000"/>
                  </a:schemeClr>
                </a:solidFill>
              </a:rPr>
              <a:t>(dohoda vstoupila v platnost). </a:t>
            </a:r>
          </a:p>
          <a:p>
            <a:pPr marL="176212" lvl="3" indent="0" algn="just">
              <a:spcBef>
                <a:spcPts val="0"/>
              </a:spcBef>
              <a:spcAft>
                <a:spcPts val="0"/>
              </a:spcAft>
              <a:buClr>
                <a:schemeClr val="accent1">
                  <a:lumMod val="50000"/>
                </a:schemeClr>
              </a:buClr>
              <a:buNone/>
            </a:pPr>
            <a:endParaRPr lang="cs-CZ" sz="18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dirty="0">
                <a:solidFill>
                  <a:schemeClr val="accent1">
                    <a:lumMod val="50000"/>
                  </a:schemeClr>
                </a:solidFill>
              </a:rPr>
              <a:t>Jak již bylo naznačeno, </a:t>
            </a:r>
            <a:r>
              <a:rPr lang="cs-CZ" sz="2200" b="1" dirty="0">
                <a:solidFill>
                  <a:schemeClr val="accent1">
                    <a:lumMod val="50000"/>
                  </a:schemeClr>
                </a:solidFill>
              </a:rPr>
              <a:t>i při použití Úmluvy o společném tranzitním režimu bude na vstupu do EU vyžadováno splnění této formality samostatně </a:t>
            </a:r>
            <a:r>
              <a:rPr lang="cs-CZ" sz="2200" dirty="0">
                <a:solidFill>
                  <a:schemeClr val="accent1">
                    <a:lumMod val="50000"/>
                  </a:schemeClr>
                </a:solidFill>
              </a:rPr>
              <a:t>(ENS se podává do elektronického systému „ICS“ – Import </a:t>
            </a:r>
            <a:r>
              <a:rPr lang="cs-CZ" sz="2200" dirty="0" err="1">
                <a:solidFill>
                  <a:schemeClr val="accent1">
                    <a:lumMod val="50000"/>
                  </a:schemeClr>
                </a:solidFill>
              </a:rPr>
              <a:t>Control</a:t>
            </a:r>
            <a:r>
              <a:rPr lang="cs-CZ" sz="2200" dirty="0">
                <a:solidFill>
                  <a:schemeClr val="accent1">
                    <a:lumMod val="50000"/>
                  </a:schemeClr>
                </a:solidFill>
              </a:rPr>
              <a:t> </a:t>
            </a:r>
            <a:r>
              <a:rPr lang="cs-CZ" sz="2200" dirty="0" err="1">
                <a:solidFill>
                  <a:schemeClr val="accent1">
                    <a:lumMod val="50000"/>
                  </a:schemeClr>
                </a:solidFill>
              </a:rPr>
              <a:t>System</a:t>
            </a:r>
            <a:r>
              <a:rPr lang="cs-CZ" sz="2200" dirty="0">
                <a:solidFill>
                  <a:schemeClr val="accent1">
                    <a:lumMod val="50000"/>
                  </a:schemeClr>
                </a:solidFill>
              </a:rPr>
              <a:t>)</a:t>
            </a:r>
            <a:r>
              <a:rPr lang="cs-CZ" sz="2200" b="1"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dirty="0">
                <a:solidFill>
                  <a:schemeClr val="accent1">
                    <a:lumMod val="50000"/>
                  </a:schemeClr>
                </a:solidFill>
              </a:rPr>
              <a:t>A to přesto, že CÚ na vstupu do EU vystupuje jako tzv. CÚ tranzitu a má data TCP k dispozici s ohledem na elektronickou zprávu „Potvrzení o přestupu hranice“ (IE 118, např. ve FR automatizovanou) v systému „NCTS“.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3503300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600" dirty="0">
                <a:solidFill>
                  <a:schemeClr val="accent1">
                    <a:lumMod val="50000"/>
                  </a:schemeClr>
                </a:solidFill>
              </a:rPr>
              <a:t>Vstupní dovozní formality (4)</a:t>
            </a:r>
          </a:p>
        </p:txBody>
      </p:sp>
      <p:sp>
        <p:nvSpPr>
          <p:cNvPr id="10243" name="Zástupný symbol pro obsah 2"/>
          <p:cNvSpPr>
            <a:spLocks noGrp="1"/>
          </p:cNvSpPr>
          <p:nvPr>
            <p:ph sz="quarter" idx="4294967295"/>
          </p:nvPr>
        </p:nvSpPr>
        <p:spPr>
          <a:xfrm>
            <a:off x="-12572" y="676600"/>
            <a:ext cx="9150057" cy="5976664"/>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Výhodou při použití Úmluvy o společném tranzitním režimu zůstává, že příslušná </a:t>
            </a:r>
            <a:r>
              <a:rPr lang="cs-CZ" sz="2100" b="1" dirty="0">
                <a:solidFill>
                  <a:schemeClr val="accent1">
                    <a:lumMod val="50000"/>
                  </a:schemeClr>
                </a:solidFill>
              </a:rPr>
              <a:t>tranzitní operace</a:t>
            </a:r>
            <a:r>
              <a:rPr lang="cs-CZ" sz="2100" dirty="0">
                <a:solidFill>
                  <a:schemeClr val="accent1">
                    <a:lumMod val="50000"/>
                  </a:schemeClr>
                </a:solidFill>
              </a:rPr>
              <a:t> </a:t>
            </a:r>
            <a:r>
              <a:rPr lang="cs-CZ" sz="2100" b="1" dirty="0">
                <a:solidFill>
                  <a:schemeClr val="accent1">
                    <a:lumMod val="50000"/>
                  </a:schemeClr>
                </a:solidFill>
              </a:rPr>
              <a:t>pokrývá celou přepravu </a:t>
            </a:r>
            <a:r>
              <a:rPr lang="cs-CZ" sz="2100" dirty="0">
                <a:solidFill>
                  <a:schemeClr val="accent1">
                    <a:lumMod val="50000"/>
                  </a:schemeClr>
                </a:solidFill>
              </a:rPr>
              <a:t>z jakéhokoli CÚ odeslání v UK (Liverpool, Birmingham,…) </a:t>
            </a:r>
            <a:r>
              <a:rPr lang="cs-CZ" sz="2100" b="1" dirty="0">
                <a:solidFill>
                  <a:schemeClr val="accent1">
                    <a:lumMod val="50000"/>
                  </a:schemeClr>
                </a:solidFill>
              </a:rPr>
              <a:t>až</a:t>
            </a:r>
            <a:r>
              <a:rPr lang="cs-CZ" sz="2100" dirty="0">
                <a:solidFill>
                  <a:schemeClr val="accent1">
                    <a:lumMod val="50000"/>
                  </a:schemeClr>
                </a:solidFill>
              </a:rPr>
              <a:t> </a:t>
            </a:r>
            <a:r>
              <a:rPr lang="cs-CZ" sz="2100" b="1" dirty="0">
                <a:solidFill>
                  <a:schemeClr val="accent1">
                    <a:lumMod val="50000"/>
                  </a:schemeClr>
                </a:solidFill>
              </a:rPr>
              <a:t>na</a:t>
            </a:r>
            <a:r>
              <a:rPr lang="cs-CZ" sz="2100" dirty="0">
                <a:solidFill>
                  <a:schemeClr val="accent1">
                    <a:lumMod val="50000"/>
                  </a:schemeClr>
                </a:solidFill>
              </a:rPr>
              <a:t> jakýkoli </a:t>
            </a:r>
            <a:r>
              <a:rPr lang="cs-CZ" sz="2100" b="1" dirty="0">
                <a:solidFill>
                  <a:schemeClr val="accent1">
                    <a:lumMod val="50000"/>
                  </a:schemeClr>
                </a:solidFill>
              </a:rPr>
              <a:t>CÚ určení v ČR</a:t>
            </a:r>
            <a:r>
              <a:rPr lang="cs-CZ" sz="2100" dirty="0">
                <a:solidFill>
                  <a:schemeClr val="accent1">
                    <a:lumMod val="50000"/>
                  </a:schemeClr>
                </a:solidFill>
              </a:rPr>
              <a:t>. </a:t>
            </a:r>
            <a:r>
              <a:rPr lang="cs-CZ" sz="2100" b="1" dirty="0">
                <a:solidFill>
                  <a:schemeClr val="accent1">
                    <a:lumMod val="50000"/>
                  </a:schemeClr>
                </a:solidFill>
              </a:rPr>
              <a:t>Není tedy nutné tranzitní operaci (v rámci tzv. tranzitu Unie) zahajovat přímo/právě na „kritickém místě nové hranice</a:t>
            </a:r>
            <a:r>
              <a:rPr lang="cs-CZ" sz="2100" dirty="0">
                <a:solidFill>
                  <a:schemeClr val="accent1">
                    <a:lumMod val="50000"/>
                  </a:schemeClr>
                </a:solidFill>
              </a:rPr>
              <a:t>“ (Calais, </a:t>
            </a:r>
            <a:r>
              <a:rPr lang="cs-CZ" sz="2100" dirty="0" err="1">
                <a:solidFill>
                  <a:schemeClr val="accent1">
                    <a:lumMod val="50000"/>
                  </a:schemeClr>
                </a:solidFill>
              </a:rPr>
              <a:t>Dunkerque</a:t>
            </a:r>
            <a:r>
              <a:rPr lang="cs-CZ" sz="21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Ze strany FR, BE a NL nebylo deklarováno, jakým způsobem a zda bude využíváno ustanovení čl. 139 odst. 5 UCC – možnost povolit podat namísto ENS celní prohlášení, obsahující (také) „bezpečnostní data“, např. právě TCP (jak v rámci </a:t>
            </a:r>
            <a:r>
              <a:rPr lang="cs-CZ" sz="2100" b="1" dirty="0">
                <a:solidFill>
                  <a:schemeClr val="accent1">
                    <a:lumMod val="50000"/>
                  </a:schemeClr>
                </a:solidFill>
              </a:rPr>
              <a:t>tranzitu Unie</a:t>
            </a:r>
            <a:r>
              <a:rPr lang="cs-CZ" sz="2100" dirty="0">
                <a:solidFill>
                  <a:schemeClr val="accent1">
                    <a:lumMod val="50000"/>
                  </a:schemeClr>
                </a:solidFill>
              </a:rPr>
              <a:t>, který např. </a:t>
            </a:r>
            <a:r>
              <a:rPr lang="cs-CZ" sz="2100" b="1" dirty="0">
                <a:solidFill>
                  <a:schemeClr val="accent1">
                    <a:lumMod val="50000"/>
                  </a:schemeClr>
                </a:solidFill>
              </a:rPr>
              <a:t>ve FR bude možné podat až 72 hodin před </a:t>
            </a:r>
            <a:r>
              <a:rPr lang="cs-CZ" sz="2100" dirty="0">
                <a:solidFill>
                  <a:schemeClr val="accent1">
                    <a:lumMod val="50000"/>
                  </a:schemeClr>
                </a:solidFill>
              </a:rPr>
              <a:t>vstupem/</a:t>
            </a:r>
            <a:r>
              <a:rPr lang="cs-CZ" sz="2100" b="1" dirty="0">
                <a:solidFill>
                  <a:schemeClr val="accent1">
                    <a:lumMod val="50000"/>
                  </a:schemeClr>
                </a:solidFill>
              </a:rPr>
              <a:t>předložením zboží</a:t>
            </a:r>
            <a:r>
              <a:rPr lang="cs-CZ" sz="2100" dirty="0">
                <a:solidFill>
                  <a:schemeClr val="accent1">
                    <a:lumMod val="50000"/>
                  </a:schemeClr>
                </a:solidFill>
              </a:rPr>
              <a:t>, tak i při použití společného tranzitu z UK). Z avizovaného nastavení a automatizace příslušných procesů a systémů vyplývá, že to nebude vůbec možné, resp. bude řešeno ad hoc.</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Naopak je deklarováno, a to i se zapojením poskytovatelů příslušných služeb (subjektů provozujících </a:t>
            </a:r>
            <a:r>
              <a:rPr lang="cs-CZ" sz="2100" dirty="0" err="1">
                <a:solidFill>
                  <a:schemeClr val="accent1">
                    <a:lumMod val="50000"/>
                  </a:schemeClr>
                </a:solidFill>
              </a:rPr>
              <a:t>Eurotunel</a:t>
            </a:r>
            <a:r>
              <a:rPr lang="cs-CZ" sz="2100" dirty="0">
                <a:solidFill>
                  <a:schemeClr val="accent1">
                    <a:lumMod val="50000"/>
                  </a:schemeClr>
                </a:solidFill>
              </a:rPr>
              <a:t>, přístavy, trajekty,…), že </a:t>
            </a:r>
            <a:r>
              <a:rPr lang="cs-CZ" sz="2100" b="1" dirty="0">
                <a:solidFill>
                  <a:schemeClr val="accent1">
                    <a:lumMod val="50000"/>
                  </a:schemeClr>
                </a:solidFill>
              </a:rPr>
              <a:t>v případě absence odkazu na</a:t>
            </a:r>
            <a:r>
              <a:rPr lang="cs-CZ" sz="2100" dirty="0">
                <a:solidFill>
                  <a:schemeClr val="accent1">
                    <a:lumMod val="50000"/>
                  </a:schemeClr>
                </a:solidFill>
              </a:rPr>
              <a:t> relevantní, tj. již </a:t>
            </a:r>
            <a:r>
              <a:rPr lang="cs-CZ" sz="2100" b="1" dirty="0">
                <a:solidFill>
                  <a:schemeClr val="accent1">
                    <a:lumMod val="50000"/>
                  </a:schemeClr>
                </a:solidFill>
              </a:rPr>
              <a:t>podané ENS</a:t>
            </a:r>
            <a:r>
              <a:rPr lang="cs-CZ" sz="2100" dirty="0">
                <a:solidFill>
                  <a:schemeClr val="accent1">
                    <a:lumMod val="50000"/>
                  </a:schemeClr>
                </a:solidFill>
              </a:rPr>
              <a:t>, </a:t>
            </a:r>
            <a:r>
              <a:rPr lang="cs-CZ" sz="2100" b="1" dirty="0">
                <a:solidFill>
                  <a:schemeClr val="accent1">
                    <a:lumMod val="50000"/>
                  </a:schemeClr>
                </a:solidFill>
              </a:rPr>
              <a:t>nebude umožněn </a:t>
            </a:r>
            <a:r>
              <a:rPr lang="cs-CZ" sz="2100" dirty="0">
                <a:solidFill>
                  <a:schemeClr val="accent1">
                    <a:lumMod val="50000"/>
                  </a:schemeClr>
                </a:solidFill>
              </a:rPr>
              <a:t>nejen</a:t>
            </a:r>
            <a:r>
              <a:rPr lang="cs-CZ" sz="2100" b="1" dirty="0">
                <a:solidFill>
                  <a:schemeClr val="accent1">
                    <a:lumMod val="50000"/>
                  </a:schemeClr>
                </a:solidFill>
              </a:rPr>
              <a:t> vstup do EU, </a:t>
            </a:r>
            <a:r>
              <a:rPr lang="cs-CZ" sz="2100" dirty="0">
                <a:solidFill>
                  <a:schemeClr val="accent1">
                    <a:lumMod val="50000"/>
                  </a:schemeClr>
                </a:solidFill>
              </a:rPr>
              <a:t>ale </a:t>
            </a:r>
            <a:r>
              <a:rPr lang="cs-CZ" sz="2100" b="1" dirty="0">
                <a:solidFill>
                  <a:schemeClr val="accent1">
                    <a:lumMod val="50000"/>
                  </a:schemeClr>
                </a:solidFill>
              </a:rPr>
              <a:t>dokonce ani výstup z UK </a:t>
            </a:r>
            <a:r>
              <a:rPr lang="cs-CZ" sz="2100" dirty="0">
                <a:solidFill>
                  <a:schemeClr val="accent1">
                    <a:lumMod val="50000"/>
                  </a:schemeClr>
                </a:solidFill>
              </a:rPr>
              <a:t>(</a:t>
            </a:r>
            <a:r>
              <a:rPr lang="cs-CZ" sz="2100" b="1" dirty="0">
                <a:solidFill>
                  <a:schemeClr val="accent1">
                    <a:lumMod val="50000"/>
                  </a:schemeClr>
                </a:solidFill>
              </a:rPr>
              <a:t>vjezd, nalodění</a:t>
            </a:r>
            <a:r>
              <a:rPr lang="cs-CZ" sz="2100" dirty="0">
                <a:solidFill>
                  <a:schemeClr val="accent1">
                    <a:lumMod val="50000"/>
                  </a:schemeClr>
                </a:solidFill>
              </a:rPr>
              <a:t>,… - viz též opatření na straně UK v hrabství Kent).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4085033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600" dirty="0">
                <a:solidFill>
                  <a:schemeClr val="accent1">
                    <a:lumMod val="50000"/>
                  </a:schemeClr>
                </a:solidFill>
              </a:rPr>
              <a:t>Vstupní dovozní formality (5)</a:t>
            </a:r>
          </a:p>
        </p:txBody>
      </p:sp>
      <p:sp>
        <p:nvSpPr>
          <p:cNvPr id="10243" name="Zástupný symbol pro obsah 2"/>
          <p:cNvSpPr>
            <a:spLocks noGrp="1"/>
          </p:cNvSpPr>
          <p:nvPr>
            <p:ph sz="quarter" idx="4294967295"/>
          </p:nvPr>
        </p:nvSpPr>
        <p:spPr>
          <a:xfrm>
            <a:off x="-252535" y="692696"/>
            <a:ext cx="9396536" cy="6100682"/>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b="1" dirty="0">
                <a:solidFill>
                  <a:schemeClr val="accent1">
                    <a:lumMod val="50000"/>
                  </a:schemeClr>
                </a:solidFill>
              </a:rPr>
              <a:t>FR systém </a:t>
            </a:r>
            <a:r>
              <a:rPr lang="cs-CZ" sz="2200" dirty="0">
                <a:solidFill>
                  <a:schemeClr val="accent1">
                    <a:lumMod val="50000"/>
                  </a:schemeClr>
                </a:solidFill>
              </a:rPr>
              <a:t>ICS zahrnuje stran podání a zpracování ENS  zejména online službu „</a:t>
            </a:r>
            <a:r>
              <a:rPr lang="cs-CZ" sz="2200" dirty="0" err="1">
                <a:solidFill>
                  <a:schemeClr val="accent1">
                    <a:lumMod val="50000"/>
                  </a:schemeClr>
                </a:solidFill>
              </a:rPr>
              <a:t>Automated</a:t>
            </a:r>
            <a:r>
              <a:rPr lang="cs-CZ" sz="2200" dirty="0">
                <a:solidFill>
                  <a:schemeClr val="accent1">
                    <a:lumMod val="50000"/>
                  </a:schemeClr>
                </a:solidFill>
              </a:rPr>
              <a:t> </a:t>
            </a:r>
            <a:r>
              <a:rPr lang="cs-CZ" sz="2200" dirty="0" err="1">
                <a:solidFill>
                  <a:schemeClr val="accent1">
                    <a:lumMod val="50000"/>
                  </a:schemeClr>
                </a:solidFill>
              </a:rPr>
              <a:t>Security</a:t>
            </a:r>
            <a:r>
              <a:rPr lang="cs-CZ" sz="2200" dirty="0">
                <a:solidFill>
                  <a:schemeClr val="accent1">
                    <a:lumMod val="50000"/>
                  </a:schemeClr>
                </a:solidFill>
              </a:rPr>
              <a:t> (AS) </a:t>
            </a:r>
            <a:r>
              <a:rPr lang="cs-CZ" sz="2200" dirty="0" err="1">
                <a:solidFill>
                  <a:schemeClr val="accent1">
                    <a:lumMod val="50000"/>
                  </a:schemeClr>
                </a:solidFill>
              </a:rPr>
              <a:t>system</a:t>
            </a:r>
            <a:r>
              <a:rPr lang="cs-CZ" sz="2200" dirty="0">
                <a:solidFill>
                  <a:schemeClr val="accent1">
                    <a:lumMod val="50000"/>
                  </a:schemeClr>
                </a:solidFill>
              </a:rPr>
              <a:t>“, využívající principy elektronických zpráv (EDI/</a:t>
            </a:r>
            <a:r>
              <a:rPr lang="cs-CZ" sz="2200" dirty="0" err="1">
                <a:solidFill>
                  <a:schemeClr val="accent1">
                    <a:lumMod val="50000"/>
                  </a:schemeClr>
                </a:solidFill>
              </a:rPr>
              <a:t>xml</a:t>
            </a:r>
            <a:r>
              <a:rPr lang="cs-CZ" sz="2200" dirty="0">
                <a:solidFill>
                  <a:schemeClr val="accent1">
                    <a:lumMod val="50000"/>
                  </a:schemeClr>
                </a:solidFill>
              </a:rPr>
              <a:t>) na bázi certifikovaných poskytovatelů (obdobné jako v ČR) -  </a:t>
            </a:r>
            <a:r>
              <a:rPr lang="cs-CZ" sz="2200" dirty="0">
                <a:solidFill>
                  <a:schemeClr val="accent1">
                    <a:lumMod val="50000"/>
                  </a:schemeClr>
                </a:solidFill>
                <a:hlinkClick r:id="rId2"/>
              </a:rPr>
              <a:t>https://www.douane.gouv.fr/sites/default/files/uploads/files/Brexit/Other_languages/flyer-ics-english.pdf</a:t>
            </a:r>
            <a:r>
              <a:rPr lang="cs-CZ" sz="2200" dirty="0">
                <a:solidFill>
                  <a:schemeClr val="accent1">
                    <a:lumMod val="50000"/>
                  </a:schemeClr>
                </a:solidFill>
              </a:rPr>
              <a:t> nebo </a:t>
            </a:r>
            <a:r>
              <a:rPr lang="cs-CZ" sz="2200" dirty="0">
                <a:solidFill>
                  <a:schemeClr val="accent1">
                    <a:lumMod val="50000"/>
                  </a:schemeClr>
                </a:solidFill>
                <a:hlinkClick r:id="rId3"/>
              </a:rPr>
              <a:t>https://www.douane.gouv.fr/services-aide/edi</a:t>
            </a:r>
            <a:r>
              <a:rPr lang="cs-CZ" sz="22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b="1" dirty="0">
                <a:solidFill>
                  <a:schemeClr val="accent1">
                    <a:lumMod val="50000"/>
                  </a:schemeClr>
                </a:solidFill>
              </a:rPr>
              <a:t>FR řešení/systém </a:t>
            </a:r>
            <a:r>
              <a:rPr lang="cs-CZ" sz="2200" dirty="0">
                <a:solidFill>
                  <a:schemeClr val="accent1">
                    <a:lumMod val="50000"/>
                  </a:schemeClr>
                </a:solidFill>
              </a:rPr>
              <a:t>dále</a:t>
            </a:r>
            <a:r>
              <a:rPr lang="cs-CZ" sz="2200" b="1" dirty="0">
                <a:solidFill>
                  <a:schemeClr val="accent1">
                    <a:lumMod val="50000"/>
                  </a:schemeClr>
                </a:solidFill>
              </a:rPr>
              <a:t> </a:t>
            </a:r>
            <a:r>
              <a:rPr lang="cs-CZ" sz="2200" dirty="0">
                <a:solidFill>
                  <a:schemeClr val="accent1">
                    <a:lumMod val="50000"/>
                  </a:schemeClr>
                </a:solidFill>
              </a:rPr>
              <a:t>předpokládá, že v případě </a:t>
            </a:r>
            <a:r>
              <a:rPr lang="cs-CZ" sz="2200" dirty="0" err="1">
                <a:solidFill>
                  <a:schemeClr val="accent1">
                    <a:lumMod val="50000"/>
                  </a:schemeClr>
                </a:solidFill>
              </a:rPr>
              <a:t>Eurotunelu</a:t>
            </a:r>
            <a:r>
              <a:rPr lang="cs-CZ" sz="2200" dirty="0">
                <a:solidFill>
                  <a:schemeClr val="accent1">
                    <a:lumMod val="50000"/>
                  </a:schemeClr>
                </a:solidFill>
              </a:rPr>
              <a:t> (doprovázená přeprava) podá ENS primárně dopravce, resp. (jeho) celní zástupce. U nedoprovázené přepravy pak primárně provozovatel trajektu, přičemž u některých provozovatelů má být poskytnutí příslušných údajů o zásilce ze strany dopravce integrální součástí jejich online rezervační služby.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b="1" dirty="0">
                <a:solidFill>
                  <a:schemeClr val="accent1">
                    <a:lumMod val="50000"/>
                  </a:schemeClr>
                </a:solidFill>
              </a:rPr>
              <a:t>BE řešení/systém </a:t>
            </a:r>
            <a:r>
              <a:rPr lang="cs-CZ" sz="2200" dirty="0">
                <a:solidFill>
                  <a:schemeClr val="accent1">
                    <a:lumMod val="50000"/>
                  </a:schemeClr>
                </a:solidFill>
              </a:rPr>
              <a:t>zahrnuje podání ENS opět za použití EDI zpráv do tamního systému (PLDA), přičemž se předpokládá jeho podání primárně provozovatelem trajektu s tím, že opět bude třeba poskytnout příslušné údaje pro vyplnění ENS již při rezervaci této námořní dopravy. Viz např. </a:t>
            </a:r>
            <a:r>
              <a:rPr lang="cs-CZ" sz="2200" dirty="0">
                <a:solidFill>
                  <a:schemeClr val="accent1">
                    <a:lumMod val="50000"/>
                  </a:schemeClr>
                </a:solidFill>
                <a:hlinkClick r:id="rId4"/>
              </a:rPr>
              <a:t>https://rxseaport.eu/en/import-wizard/step-1-entry-summary-declaration/</a:t>
            </a:r>
            <a:r>
              <a:rPr lang="cs-CZ" sz="2200" dirty="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337403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600" dirty="0">
                <a:solidFill>
                  <a:schemeClr val="accent1">
                    <a:lumMod val="50000"/>
                  </a:schemeClr>
                </a:solidFill>
              </a:rPr>
              <a:t>Vstupní dovozní formality (6)</a:t>
            </a:r>
          </a:p>
        </p:txBody>
      </p:sp>
      <p:sp>
        <p:nvSpPr>
          <p:cNvPr id="10243" name="Zástupný symbol pro obsah 2"/>
          <p:cNvSpPr>
            <a:spLocks noGrp="1"/>
          </p:cNvSpPr>
          <p:nvPr>
            <p:ph sz="quarter" idx="4294967295"/>
          </p:nvPr>
        </p:nvSpPr>
        <p:spPr>
          <a:xfrm>
            <a:off x="9550" y="692696"/>
            <a:ext cx="9150057" cy="5976664"/>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b="1" dirty="0">
                <a:solidFill>
                  <a:schemeClr val="accent1">
                    <a:lumMod val="50000"/>
                  </a:schemeClr>
                </a:solidFill>
              </a:rPr>
              <a:t>NL řešení/systém </a:t>
            </a:r>
            <a:r>
              <a:rPr lang="cs-CZ" sz="2200" dirty="0">
                <a:solidFill>
                  <a:schemeClr val="accent1">
                    <a:lumMod val="50000"/>
                  </a:schemeClr>
                </a:solidFill>
              </a:rPr>
              <a:t>zahrnuje poskytnutí údajů pro vyplnění ENS pouze prostřednictvím povinně používaného systém „</a:t>
            </a:r>
            <a:r>
              <a:rPr lang="cs-CZ" sz="2200" dirty="0" err="1">
                <a:solidFill>
                  <a:schemeClr val="accent1">
                    <a:lumMod val="50000"/>
                  </a:schemeClr>
                </a:solidFill>
              </a:rPr>
              <a:t>Portbase</a:t>
            </a:r>
            <a:r>
              <a:rPr lang="cs-CZ" sz="2200" dirty="0">
                <a:solidFill>
                  <a:schemeClr val="accent1">
                    <a:lumMod val="50000"/>
                  </a:schemeClr>
                </a:solidFill>
              </a:rPr>
              <a:t>“, a to opět při rezervaci této námořní dopravy. Jde de facto o placenou službu, poskytovanou provozovateli tamních lodních linek (trajektů) a přístavů, přičemž právě oni na základě poskytnutých údajů podávají dalším komunikačním rozhraním téhož systému tamním celním orgánům „hromadná ENS“ (za všechny přepravované zásilky). Viz např. </a:t>
            </a:r>
            <a:r>
              <a:rPr lang="cs-CZ" sz="2200" dirty="0">
                <a:solidFill>
                  <a:schemeClr val="accent1">
                    <a:lumMod val="50000"/>
                  </a:schemeClr>
                </a:solidFill>
                <a:hlinkClick r:id="rId2"/>
              </a:rPr>
              <a:t>https://www.portbase.com/en/brexit/</a:t>
            </a:r>
            <a:r>
              <a:rPr lang="cs-CZ" sz="22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dirty="0">
                <a:solidFill>
                  <a:schemeClr val="accent1">
                    <a:lumMod val="50000"/>
                  </a:schemeClr>
                </a:solidFill>
              </a:rPr>
              <a:t>Orientační seznam nejdůležitějších údajů, které musí obsahovat ENS (detaily viz příloha 9, dodatek A, tabulky 1 a 3 a vysvětlivky TDA):</a:t>
            </a:r>
          </a:p>
          <a:p>
            <a:pPr marL="519112" lvl="3" indent="-342900" algn="just">
              <a:spcBef>
                <a:spcPts val="0"/>
              </a:spcBef>
              <a:spcAft>
                <a:spcPts val="0"/>
              </a:spcAft>
              <a:buClr>
                <a:schemeClr val="accent1">
                  <a:lumMod val="50000"/>
                </a:schemeClr>
              </a:buClr>
              <a:buFontTx/>
              <a:buChar char="-"/>
            </a:pPr>
            <a:r>
              <a:rPr lang="cs-CZ" sz="2200" dirty="0">
                <a:solidFill>
                  <a:schemeClr val="accent1">
                    <a:lumMod val="50000"/>
                  </a:schemeClr>
                </a:solidFill>
              </a:rPr>
              <a:t>Odesílatel, Příjemce, Přepravce (volným textem) a </a:t>
            </a:r>
            <a:r>
              <a:rPr lang="cs-CZ" sz="2200" b="1" dirty="0">
                <a:solidFill>
                  <a:schemeClr val="accent1">
                    <a:lumMod val="50000"/>
                  </a:schemeClr>
                </a:solidFill>
              </a:rPr>
              <a:t>číslo EORI osoby, která ENS podává </a:t>
            </a:r>
            <a:r>
              <a:rPr lang="cs-CZ" sz="2200" dirty="0">
                <a:solidFill>
                  <a:schemeClr val="accent1">
                    <a:lumMod val="50000"/>
                  </a:schemeClr>
                </a:solidFill>
              </a:rPr>
              <a:t>(nelze uvést volným textem, tj. bez čísla EORI);</a:t>
            </a:r>
          </a:p>
          <a:p>
            <a:pPr marL="519112" lvl="3" indent="-342900" algn="just">
              <a:spcBef>
                <a:spcPts val="0"/>
              </a:spcBef>
              <a:spcAft>
                <a:spcPts val="0"/>
              </a:spcAft>
              <a:buClr>
                <a:schemeClr val="accent1">
                  <a:lumMod val="50000"/>
                </a:schemeClr>
              </a:buClr>
              <a:buFontTx/>
              <a:buChar char="-"/>
            </a:pPr>
            <a:r>
              <a:rPr lang="cs-CZ" sz="2200" dirty="0">
                <a:solidFill>
                  <a:schemeClr val="accent1">
                    <a:lumMod val="50000"/>
                  </a:schemeClr>
                </a:solidFill>
              </a:rPr>
              <a:t>Popis zboží (stručnou, nikoliv však obecnou formou), Druh a počet nákladových kusů, Hrubá hmotnost;</a:t>
            </a:r>
          </a:p>
          <a:p>
            <a:pPr marL="519112" lvl="3" indent="-342900" algn="just">
              <a:spcBef>
                <a:spcPts val="0"/>
              </a:spcBef>
              <a:spcAft>
                <a:spcPts val="0"/>
              </a:spcAft>
              <a:buClr>
                <a:schemeClr val="accent1">
                  <a:lumMod val="50000"/>
                </a:schemeClr>
              </a:buClr>
              <a:buFontTx/>
              <a:buChar char="-"/>
            </a:pPr>
            <a:r>
              <a:rPr lang="cs-CZ" sz="2200" dirty="0">
                <a:solidFill>
                  <a:schemeClr val="accent1">
                    <a:lumMod val="50000"/>
                  </a:schemeClr>
                </a:solidFill>
              </a:rPr>
              <a:t>Registrační značka a státní příslušnost dopravního prostředku, Číslo přepravního dokladu;</a:t>
            </a:r>
          </a:p>
          <a:p>
            <a:pPr marL="519112" lvl="3" indent="-342900" algn="just">
              <a:spcBef>
                <a:spcPts val="0"/>
              </a:spcBef>
              <a:spcAft>
                <a:spcPts val="0"/>
              </a:spcAft>
              <a:buClr>
                <a:schemeClr val="accent1">
                  <a:lumMod val="50000"/>
                </a:schemeClr>
              </a:buClr>
              <a:buFontTx/>
              <a:buChar char="-"/>
            </a:pPr>
            <a:r>
              <a:rPr lang="cs-CZ" sz="2200" dirty="0">
                <a:solidFill>
                  <a:schemeClr val="accent1">
                    <a:lumMod val="50000"/>
                  </a:schemeClr>
                </a:solidFill>
              </a:rPr>
              <a:t>Místo nakládky, Kód země/í na cestě, Místo a plánovaný datum a čas vstupu do EU. </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27936000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43543"/>
            <a:ext cx="7334200" cy="648072"/>
          </a:xfrm>
        </p:spPr>
        <p:txBody>
          <a:bodyPr/>
          <a:lstStyle/>
          <a:p>
            <a:pPr marL="133349" indent="0" algn="ctr">
              <a:buClr>
                <a:srgbClr val="002060"/>
              </a:buClr>
              <a:buNone/>
              <a:defRPr/>
            </a:pPr>
            <a:r>
              <a:rPr lang="cs-CZ" altLang="cs-CZ" sz="3600" dirty="0">
                <a:solidFill>
                  <a:schemeClr val="accent1">
                    <a:lumMod val="50000"/>
                  </a:schemeClr>
                </a:solidFill>
              </a:rPr>
              <a:t>Předložení zboží při dovozu </a:t>
            </a:r>
          </a:p>
        </p:txBody>
      </p:sp>
      <p:sp>
        <p:nvSpPr>
          <p:cNvPr id="10243" name="Zástupný symbol pro obsah 2"/>
          <p:cNvSpPr>
            <a:spLocks noGrp="1"/>
          </p:cNvSpPr>
          <p:nvPr>
            <p:ph sz="quarter" idx="4294967295"/>
          </p:nvPr>
        </p:nvSpPr>
        <p:spPr>
          <a:xfrm>
            <a:off x="-99365" y="404664"/>
            <a:ext cx="9243365" cy="5731985"/>
          </a:xfrm>
          <a:prstGeom prst="rect">
            <a:avLst/>
          </a:prstGeom>
        </p:spPr>
        <p:txBody>
          <a:bodyPr/>
          <a:lstStyle/>
          <a:p>
            <a:pPr marL="46037" indent="0" algn="just">
              <a:buNone/>
              <a:defRPr/>
            </a:pPr>
            <a:r>
              <a:rPr lang="cs-CZ" b="1" dirty="0">
                <a:solidFill>
                  <a:schemeClr val="accent1">
                    <a:lumMod val="50000"/>
                  </a:schemeClr>
                </a:solidFill>
              </a:rPr>
              <a:t>Čl. 139 – 141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Zboží, které vstoupilo na celní území Unie, </a:t>
            </a:r>
            <a:r>
              <a:rPr lang="cs-CZ" sz="1900" b="1" dirty="0">
                <a:solidFill>
                  <a:schemeClr val="accent1">
                    <a:lumMod val="50000"/>
                  </a:schemeClr>
                </a:solidFill>
              </a:rPr>
              <a:t>neprodleně po jeho vstupu předloží </a:t>
            </a:r>
            <a:r>
              <a:rPr lang="cs-CZ" sz="1900" dirty="0">
                <a:solidFill>
                  <a:schemeClr val="accent1">
                    <a:lumMod val="50000"/>
                  </a:schemeClr>
                </a:solidFill>
              </a:rPr>
              <a:t>na určeném CÚ či jiném místě určeném nebo schváleném celními orgány nebo ve svobodném pásmu k celnímu řízení některá z těchto osob:</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a:t>
            </a:r>
            <a:r>
              <a:rPr lang="cs-CZ" sz="1900" b="1" dirty="0">
                <a:solidFill>
                  <a:schemeClr val="accent1">
                    <a:lumMod val="50000"/>
                  </a:schemeClr>
                </a:solidFill>
              </a:rPr>
              <a:t>osoba, která zboží </a:t>
            </a:r>
            <a:r>
              <a:rPr lang="cs-CZ" sz="1900" dirty="0">
                <a:solidFill>
                  <a:schemeClr val="accent1">
                    <a:lumMod val="50000"/>
                  </a:schemeClr>
                </a:solidFill>
              </a:rPr>
              <a:t>na celní území Unie </a:t>
            </a:r>
            <a:r>
              <a:rPr lang="cs-CZ" sz="1900" b="1" dirty="0">
                <a:solidFill>
                  <a:schemeClr val="accent1">
                    <a:lumMod val="50000"/>
                  </a:schemeClr>
                </a:solidFill>
              </a:rPr>
              <a:t>přepravila</a:t>
            </a:r>
            <a:r>
              <a:rPr lang="cs-CZ" sz="1900" dirty="0">
                <a:solidFill>
                  <a:schemeClr val="accent1">
                    <a:lumMod val="50000"/>
                  </a:schemeClr>
                </a:solidFill>
              </a:rPr>
              <a:t>; osoba, jejímž jménem nebo na jejíž účet jedná osoba, která zboží na toto území přepravila; osoba, která převzala odpovědnost za přepravu zboží poté, co zboží vstoupilo na celní území Unie.</a:t>
            </a:r>
          </a:p>
          <a:p>
            <a:pPr marL="176212" lvl="3" indent="0" algn="just">
              <a:spcBef>
                <a:spcPts val="0"/>
              </a:spcBef>
              <a:spcAft>
                <a:spcPts val="0"/>
              </a:spcAft>
              <a:buClr>
                <a:schemeClr val="accent1">
                  <a:lumMod val="50000"/>
                </a:schemeClr>
              </a:buClr>
              <a:buNone/>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Zboží</a:t>
            </a:r>
            <a:r>
              <a:rPr lang="cs-CZ" sz="1900" dirty="0">
                <a:solidFill>
                  <a:schemeClr val="accent1">
                    <a:lumMod val="50000"/>
                  </a:schemeClr>
                </a:solidFill>
              </a:rPr>
              <a:t> předložené celnímu úřadu </a:t>
            </a:r>
            <a:r>
              <a:rPr lang="cs-CZ" sz="1900" b="1" dirty="0">
                <a:solidFill>
                  <a:schemeClr val="accent1">
                    <a:lumMod val="50000"/>
                  </a:schemeClr>
                </a:solidFill>
              </a:rPr>
              <a:t>nesmí být </a:t>
            </a:r>
            <a:r>
              <a:rPr lang="cs-CZ" sz="1900" dirty="0">
                <a:solidFill>
                  <a:schemeClr val="accent1">
                    <a:lumMod val="50000"/>
                  </a:schemeClr>
                </a:solidFill>
              </a:rPr>
              <a:t>bez souhlasu celních orgánů </a:t>
            </a:r>
            <a:r>
              <a:rPr lang="cs-CZ" sz="1900" b="1" dirty="0">
                <a:solidFill>
                  <a:schemeClr val="accent1">
                    <a:lumMod val="50000"/>
                  </a:schemeClr>
                </a:solidFill>
              </a:rPr>
              <a:t>přemístěno z místa</a:t>
            </a:r>
            <a:r>
              <a:rPr lang="cs-CZ" sz="1900" dirty="0">
                <a:solidFill>
                  <a:schemeClr val="accent1">
                    <a:lumMod val="50000"/>
                  </a:schemeClr>
                </a:solidFill>
              </a:rPr>
              <a:t>, </a:t>
            </a:r>
            <a:r>
              <a:rPr lang="cs-CZ" sz="1900" b="1" dirty="0">
                <a:solidFill>
                  <a:schemeClr val="accent1">
                    <a:lumMod val="50000"/>
                  </a:schemeClr>
                </a:solidFill>
              </a:rPr>
              <a:t>kde bylo </a:t>
            </a:r>
            <a:r>
              <a:rPr lang="cs-CZ" sz="1900" dirty="0">
                <a:solidFill>
                  <a:schemeClr val="accent1">
                    <a:lumMod val="50000"/>
                  </a:schemeClr>
                </a:solidFill>
              </a:rPr>
              <a:t>celnímu úřadu </a:t>
            </a:r>
            <a:r>
              <a:rPr lang="cs-CZ" sz="1900" b="1" dirty="0">
                <a:solidFill>
                  <a:schemeClr val="accent1">
                    <a:lumMod val="50000"/>
                  </a:schemeClr>
                </a:solidFill>
              </a:rPr>
              <a:t>předloženo</a:t>
            </a:r>
            <a:r>
              <a:rPr lang="cs-CZ" sz="1900" dirty="0">
                <a:solidFill>
                  <a:schemeClr val="accent1">
                    <a:lumMod val="50000"/>
                  </a:schemeClr>
                </a:solidFill>
              </a:rPr>
              <a:t>. Zboží se </a:t>
            </a:r>
            <a:r>
              <a:rPr lang="cs-CZ" sz="1900" b="1" dirty="0">
                <a:solidFill>
                  <a:schemeClr val="accent1">
                    <a:lumMod val="50000"/>
                  </a:schemeClr>
                </a:solidFill>
              </a:rPr>
              <a:t>vykládá a překládá </a:t>
            </a:r>
            <a:r>
              <a:rPr lang="cs-CZ" sz="1900" dirty="0">
                <a:solidFill>
                  <a:schemeClr val="accent1">
                    <a:lumMod val="50000"/>
                  </a:schemeClr>
                </a:solidFill>
              </a:rPr>
              <a:t>z dopravních prostředků, kterými je přepravováno, pouze </a:t>
            </a:r>
            <a:r>
              <a:rPr lang="cs-CZ" sz="1900" b="1" dirty="0">
                <a:solidFill>
                  <a:schemeClr val="accent1">
                    <a:lumMod val="50000"/>
                  </a:schemeClr>
                </a:solidFill>
              </a:rPr>
              <a:t>s povolením celních orgánů </a:t>
            </a:r>
            <a:r>
              <a:rPr lang="cs-CZ" sz="1900" dirty="0">
                <a:solidFill>
                  <a:schemeClr val="accent1">
                    <a:lumMod val="50000"/>
                  </a:schemeClr>
                </a:solidFill>
              </a:rPr>
              <a:t>a na místech, která k tomu tyto orgány určí nebo schválí. </a:t>
            </a:r>
            <a:r>
              <a:rPr lang="cs-CZ" sz="1900" b="1" dirty="0">
                <a:solidFill>
                  <a:schemeClr val="accent1">
                    <a:lumMod val="50000"/>
                  </a:schemeClr>
                </a:solidFill>
              </a:rPr>
              <a:t>Předložením se rozumí oznámení </a:t>
            </a:r>
            <a:r>
              <a:rPr lang="cs-CZ" sz="1900" dirty="0">
                <a:solidFill>
                  <a:schemeClr val="accent1">
                    <a:lumMod val="50000"/>
                  </a:schemeClr>
                </a:solidFill>
              </a:rPr>
              <a:t>o této skutečnosti.</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Výše uvedené se jakožto</a:t>
            </a:r>
            <a:r>
              <a:rPr lang="cs-CZ" sz="1900" b="1" dirty="0">
                <a:solidFill>
                  <a:schemeClr val="accent1">
                    <a:lumMod val="50000"/>
                  </a:schemeClr>
                </a:solidFill>
              </a:rPr>
              <a:t> samostatná formalita nevztahuje na zboží</a:t>
            </a:r>
            <a:r>
              <a:rPr lang="cs-CZ" sz="1900" dirty="0">
                <a:solidFill>
                  <a:schemeClr val="accent1">
                    <a:lumMod val="50000"/>
                  </a:schemeClr>
                </a:solidFill>
              </a:rPr>
              <a:t>, </a:t>
            </a:r>
            <a:r>
              <a:rPr lang="cs-CZ" sz="1900" b="1" dirty="0">
                <a:solidFill>
                  <a:schemeClr val="accent1">
                    <a:lumMod val="50000"/>
                  </a:schemeClr>
                </a:solidFill>
              </a:rPr>
              <a:t>které</a:t>
            </a:r>
            <a:r>
              <a:rPr lang="cs-CZ" sz="1900" dirty="0">
                <a:solidFill>
                  <a:schemeClr val="accent1">
                    <a:lumMod val="50000"/>
                  </a:schemeClr>
                </a:solidFill>
              </a:rPr>
              <a:t> v okamžiku, kdy bylo přepraveno na celní území Unie, </a:t>
            </a:r>
            <a:r>
              <a:rPr lang="cs-CZ" sz="1900" b="1" dirty="0">
                <a:solidFill>
                  <a:schemeClr val="accent1">
                    <a:lumMod val="50000"/>
                  </a:schemeClr>
                </a:solidFill>
              </a:rPr>
              <a:t>již bylo v režimu tranzitu </a:t>
            </a:r>
            <a:r>
              <a:rPr lang="cs-CZ" sz="1900" dirty="0">
                <a:solidFill>
                  <a:schemeClr val="accent1">
                    <a:lumMod val="50000"/>
                  </a:schemeClr>
                </a:solidFill>
              </a:rPr>
              <a:t>(čl. 141 odst. 1 UCC), tj. při použití </a:t>
            </a:r>
            <a:r>
              <a:rPr lang="cs-CZ" sz="1900" b="1" dirty="0">
                <a:solidFill>
                  <a:schemeClr val="accent1">
                    <a:lumMod val="50000"/>
                  </a:schemeClr>
                </a:solidFill>
              </a:rPr>
              <a:t>Úmluvy o společném tranzitním režimu</a:t>
            </a:r>
            <a:r>
              <a:rPr lang="cs-CZ" sz="1900" dirty="0">
                <a:solidFill>
                  <a:schemeClr val="accent1">
                    <a:lumMod val="50000"/>
                  </a:schemeClr>
                </a:solidFill>
              </a:rPr>
              <a:t>, kdy na „kritickém místě nové hranice“ CÚ vstupu do EU plní roli tzv. CÚ tranzitu. </a:t>
            </a:r>
          </a:p>
          <a:p>
            <a:pPr marL="176212" lvl="3" indent="0" algn="just">
              <a:spcBef>
                <a:spcPts val="0"/>
              </a:spcBef>
              <a:spcAft>
                <a:spcPts val="0"/>
              </a:spcAft>
              <a:buClr>
                <a:schemeClr val="accent1">
                  <a:lumMod val="50000"/>
                </a:schemeClr>
              </a:buClr>
              <a:buNone/>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K „reálnému předložení“ většinou (vyjma kontrol přímo na místě vstupu do EU) dochází až na konkrétním </a:t>
            </a:r>
            <a:r>
              <a:rPr lang="cs-CZ" sz="1900" b="1" dirty="0">
                <a:solidFill>
                  <a:schemeClr val="accent1">
                    <a:lumMod val="50000"/>
                  </a:schemeClr>
                </a:solidFill>
              </a:rPr>
              <a:t>CÚ určení v ČR, </a:t>
            </a:r>
            <a:r>
              <a:rPr lang="cs-CZ" sz="1900" dirty="0">
                <a:solidFill>
                  <a:schemeClr val="accent1">
                    <a:lumMod val="50000"/>
                  </a:schemeClr>
                </a:solidFill>
              </a:rPr>
              <a:t>nejčastěji včetně formality související s tzv. dočasným uskladněním zboží.</a:t>
            </a:r>
            <a:r>
              <a:rPr lang="cs-CZ" sz="1900" b="1" dirty="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4137830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43543"/>
            <a:ext cx="7334200" cy="648072"/>
          </a:xfrm>
        </p:spPr>
        <p:txBody>
          <a:bodyPr/>
          <a:lstStyle/>
          <a:p>
            <a:pPr marL="133349" indent="0" algn="ctr">
              <a:buClr>
                <a:srgbClr val="002060"/>
              </a:buClr>
              <a:buNone/>
              <a:defRPr/>
            </a:pPr>
            <a:r>
              <a:rPr lang="cs-CZ" altLang="cs-CZ" sz="3600" dirty="0">
                <a:solidFill>
                  <a:schemeClr val="accent1">
                    <a:lumMod val="50000"/>
                  </a:schemeClr>
                </a:solidFill>
              </a:rPr>
              <a:t>Dočasné uskladnění </a:t>
            </a:r>
          </a:p>
        </p:txBody>
      </p:sp>
      <p:sp>
        <p:nvSpPr>
          <p:cNvPr id="10243" name="Zástupný symbol pro obsah 2"/>
          <p:cNvSpPr>
            <a:spLocks noGrp="1"/>
          </p:cNvSpPr>
          <p:nvPr>
            <p:ph sz="quarter" idx="4294967295"/>
          </p:nvPr>
        </p:nvSpPr>
        <p:spPr>
          <a:xfrm>
            <a:off x="-99365" y="596432"/>
            <a:ext cx="9243365" cy="5665136"/>
          </a:xfrm>
          <a:prstGeom prst="rect">
            <a:avLst/>
          </a:prstGeom>
        </p:spPr>
        <p:txBody>
          <a:bodyPr/>
          <a:lstStyle/>
          <a:p>
            <a:pPr marL="46037" indent="0" algn="just">
              <a:buNone/>
              <a:defRPr/>
            </a:pPr>
            <a:r>
              <a:rPr lang="cs-CZ" sz="2400" b="1" dirty="0">
                <a:solidFill>
                  <a:schemeClr val="accent1">
                    <a:lumMod val="50000"/>
                  </a:schemeClr>
                </a:solidFill>
              </a:rPr>
              <a:t>Čl. 144 – 149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b="1" dirty="0">
                <a:solidFill>
                  <a:schemeClr val="accent1">
                    <a:lumMod val="50000"/>
                  </a:schemeClr>
                </a:solidFill>
              </a:rPr>
              <a:t>Zboží</a:t>
            </a:r>
            <a:r>
              <a:rPr lang="cs-CZ" sz="1800" dirty="0">
                <a:solidFill>
                  <a:schemeClr val="accent1">
                    <a:lumMod val="50000"/>
                  </a:schemeClr>
                </a:solidFill>
              </a:rPr>
              <a:t>, které není zbožím Unie, </a:t>
            </a:r>
            <a:r>
              <a:rPr lang="cs-CZ" sz="1800" b="1" dirty="0">
                <a:solidFill>
                  <a:schemeClr val="accent1">
                    <a:lumMod val="50000"/>
                  </a:schemeClr>
                </a:solidFill>
              </a:rPr>
              <a:t>musí být od okamžiku předložení</a:t>
            </a:r>
            <a:r>
              <a:rPr lang="cs-CZ" sz="1800" dirty="0">
                <a:solidFill>
                  <a:schemeClr val="accent1">
                    <a:lumMod val="50000"/>
                  </a:schemeClr>
                </a:solidFill>
              </a:rPr>
              <a:t> celnímu úřadu </a:t>
            </a:r>
            <a:r>
              <a:rPr lang="cs-CZ" sz="1800" b="1" dirty="0">
                <a:solidFill>
                  <a:schemeClr val="accent1">
                    <a:lumMod val="50000"/>
                  </a:schemeClr>
                </a:solidFill>
              </a:rPr>
              <a:t>dočasně uskladněno.</a:t>
            </a:r>
            <a:r>
              <a:rPr lang="cs-CZ" sz="1800" dirty="0">
                <a:solidFill>
                  <a:schemeClr val="accent1">
                    <a:lumMod val="50000"/>
                  </a:schemeClr>
                </a:solidFill>
              </a:rPr>
              <a:t> Pro zboží, které není zbožím Unie a předkládá se celnímu úřadu, </a:t>
            </a:r>
            <a:r>
              <a:rPr lang="cs-CZ" sz="1800" b="1" dirty="0">
                <a:solidFill>
                  <a:schemeClr val="accent1">
                    <a:lumMod val="50000"/>
                  </a:schemeClr>
                </a:solidFill>
              </a:rPr>
              <a:t>musí být podáno prohlášení pro dočasné uskladnění</a:t>
            </a:r>
            <a:r>
              <a:rPr lang="cs-CZ" sz="1800" dirty="0">
                <a:solidFill>
                  <a:schemeClr val="accent1">
                    <a:lumMod val="50000"/>
                  </a:schemeClr>
                </a:solidFill>
              </a:rPr>
              <a:t>, jež obsahuje všechny údaje nezbytné pro uplatnění ustanovení, jimiž se řídí dočasné uskladnění.</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Pokud předchází tranzitní operace (opět při použití </a:t>
            </a:r>
            <a:r>
              <a:rPr lang="cs-CZ" sz="1800" b="1" dirty="0">
                <a:solidFill>
                  <a:schemeClr val="accent1">
                    <a:lumMod val="50000"/>
                  </a:schemeClr>
                </a:solidFill>
              </a:rPr>
              <a:t>Úmluvy o společném tranzitním režimu</a:t>
            </a:r>
            <a:r>
              <a:rPr lang="cs-CZ" sz="1800" dirty="0">
                <a:solidFill>
                  <a:schemeClr val="accent1">
                    <a:lumMod val="50000"/>
                  </a:schemeClr>
                </a:solidFill>
              </a:rPr>
              <a:t>, kdy se tranzitní operace nemusí zahajovat až na místě vstupu do EU), považují se data pro tuto operaci za prohlášení pro dočasné uskladnění, pokud splňují příslušné požadavky (některé údaje je třeba doplnit). Hlavně však </a:t>
            </a:r>
            <a:r>
              <a:rPr lang="cs-CZ" sz="1800" b="1" dirty="0">
                <a:solidFill>
                  <a:schemeClr val="accent1">
                    <a:lumMod val="50000"/>
                  </a:schemeClr>
                </a:solidFill>
              </a:rPr>
              <a:t>zboží nemusí být dočasně uskladněno přímo na místě vstupu do EU</a:t>
            </a:r>
            <a:r>
              <a:rPr lang="cs-CZ" sz="1800" dirty="0">
                <a:solidFill>
                  <a:schemeClr val="accent1">
                    <a:lumMod val="50000"/>
                  </a:schemeClr>
                </a:solidFill>
              </a:rPr>
              <a:t>, např. do doby, než by bylo TCP pro přepravu do ČR podáno (vyhotoveno) přímo tam.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K provozování dočasného skladu se vyžaduje </a:t>
            </a:r>
            <a:r>
              <a:rPr lang="cs-CZ" sz="1800" b="1" dirty="0">
                <a:solidFill>
                  <a:schemeClr val="accent1">
                    <a:lumMod val="50000"/>
                  </a:schemeClr>
                </a:solidFill>
              </a:rPr>
              <a:t>povolení celních orgánů</a:t>
            </a:r>
            <a:r>
              <a:rPr lang="cs-CZ" sz="1800" dirty="0">
                <a:solidFill>
                  <a:schemeClr val="accent1">
                    <a:lumMod val="50000"/>
                  </a:schemeClr>
                </a:solidFill>
              </a:rPr>
              <a:t>. V povolení se uvedou podmínky, za nichž je provozování dočasného skladu povoleno (vymezení prostoru, </a:t>
            </a:r>
            <a:r>
              <a:rPr lang="cs-CZ" sz="1800" b="1" dirty="0">
                <a:solidFill>
                  <a:schemeClr val="accent1">
                    <a:lumMod val="50000"/>
                  </a:schemeClr>
                </a:solidFill>
              </a:rPr>
              <a:t>jistota</a:t>
            </a:r>
            <a:r>
              <a:rPr lang="cs-CZ" sz="1800" dirty="0">
                <a:solidFill>
                  <a:schemeClr val="accent1">
                    <a:lumMod val="50000"/>
                  </a:schemeClr>
                </a:solidFill>
              </a:rPr>
              <a:t>, povinnost vést záznamy a jejich obsah atd.) Může být podrobeno pouze úkonům potřebným k tomu, aby bylo </a:t>
            </a:r>
            <a:r>
              <a:rPr lang="cs-CZ" sz="1800" b="1" dirty="0">
                <a:solidFill>
                  <a:schemeClr val="accent1">
                    <a:lumMod val="50000"/>
                  </a:schemeClr>
                </a:solidFill>
              </a:rPr>
              <a:t>uchováno v nezměněném stavu</a:t>
            </a:r>
            <a:r>
              <a:rPr lang="cs-CZ" sz="1800" dirty="0">
                <a:solidFill>
                  <a:schemeClr val="accent1">
                    <a:lumMod val="50000"/>
                  </a:schemeClr>
                </a:solidFill>
              </a:rPr>
              <a:t>, </a:t>
            </a:r>
            <a:r>
              <a:rPr lang="cs-CZ" sz="1800" b="1" dirty="0">
                <a:solidFill>
                  <a:schemeClr val="accent1">
                    <a:lumMod val="50000"/>
                  </a:schemeClr>
                </a:solidFill>
              </a:rPr>
              <a:t>aniž</a:t>
            </a:r>
            <a:r>
              <a:rPr lang="cs-CZ" sz="1800" dirty="0">
                <a:solidFill>
                  <a:schemeClr val="accent1">
                    <a:lumMod val="50000"/>
                  </a:schemeClr>
                </a:solidFill>
              </a:rPr>
              <a:t> by </a:t>
            </a:r>
            <a:r>
              <a:rPr lang="cs-CZ" sz="1800" b="1" dirty="0">
                <a:solidFill>
                  <a:schemeClr val="accent1">
                    <a:lumMod val="50000"/>
                  </a:schemeClr>
                </a:solidFill>
              </a:rPr>
              <a:t>se měnila </a:t>
            </a:r>
            <a:r>
              <a:rPr lang="cs-CZ" sz="1800" dirty="0">
                <a:solidFill>
                  <a:schemeClr val="accent1">
                    <a:lumMod val="50000"/>
                  </a:schemeClr>
                </a:solidFill>
              </a:rPr>
              <a:t>jeho </a:t>
            </a:r>
            <a:r>
              <a:rPr lang="cs-CZ" sz="1800" b="1" dirty="0">
                <a:solidFill>
                  <a:schemeClr val="accent1">
                    <a:lumMod val="50000"/>
                  </a:schemeClr>
                </a:solidFill>
              </a:rPr>
              <a:t>obchodní úprava </a:t>
            </a:r>
            <a:r>
              <a:rPr lang="cs-CZ" sz="1800" dirty="0">
                <a:solidFill>
                  <a:schemeClr val="accent1">
                    <a:lumMod val="50000"/>
                  </a:schemeClr>
                </a:solidFill>
              </a:rPr>
              <a:t>nebo </a:t>
            </a:r>
            <a:r>
              <a:rPr lang="cs-CZ" sz="1800" b="1" dirty="0">
                <a:solidFill>
                  <a:schemeClr val="accent1">
                    <a:lumMod val="50000"/>
                  </a:schemeClr>
                </a:solidFill>
              </a:rPr>
              <a:t>technická charakteristika </a:t>
            </a:r>
            <a:r>
              <a:rPr lang="cs-CZ" sz="1800" dirty="0">
                <a:solidFill>
                  <a:schemeClr val="accent1">
                    <a:lumMod val="50000"/>
                  </a:schemeClr>
                </a:solidFill>
              </a:rPr>
              <a:t>(např. lze měnit jen přepravní obal).</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Zboží, které není zbožím Unie a je dočasně uskladněno, </a:t>
            </a:r>
            <a:r>
              <a:rPr lang="cs-CZ" sz="1800" b="1" dirty="0">
                <a:solidFill>
                  <a:schemeClr val="accent1">
                    <a:lumMod val="50000"/>
                  </a:schemeClr>
                </a:solidFill>
              </a:rPr>
              <a:t>musí být do 90 dnů propuštěno do </a:t>
            </a:r>
            <a:r>
              <a:rPr lang="cs-CZ" sz="1800" dirty="0">
                <a:solidFill>
                  <a:schemeClr val="accent1">
                    <a:lumMod val="50000"/>
                  </a:schemeClr>
                </a:solidFill>
              </a:rPr>
              <a:t>celního </a:t>
            </a:r>
            <a:r>
              <a:rPr lang="cs-CZ" sz="1800" b="1" dirty="0">
                <a:solidFill>
                  <a:schemeClr val="accent1">
                    <a:lumMod val="50000"/>
                  </a:schemeClr>
                </a:solidFill>
              </a:rPr>
              <a:t>režimu</a:t>
            </a:r>
            <a:r>
              <a:rPr lang="cs-CZ" sz="1800" dirty="0">
                <a:solidFill>
                  <a:schemeClr val="accent1">
                    <a:lumMod val="50000"/>
                  </a:schemeClr>
                </a:solidFill>
              </a:rPr>
              <a:t> nebo zpětně vyvezeno.</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3947845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Volný oběh</a:t>
            </a:r>
          </a:p>
        </p:txBody>
      </p:sp>
      <p:sp>
        <p:nvSpPr>
          <p:cNvPr id="10243" name="Zástupný symbol pro obsah 2"/>
          <p:cNvSpPr>
            <a:spLocks noGrp="1"/>
          </p:cNvSpPr>
          <p:nvPr>
            <p:ph sz="quarter" idx="4294967295"/>
          </p:nvPr>
        </p:nvSpPr>
        <p:spPr>
          <a:xfrm>
            <a:off x="170656" y="596431"/>
            <a:ext cx="8802687" cy="5665137"/>
          </a:xfrm>
          <a:prstGeom prst="rect">
            <a:avLst/>
          </a:prstGeom>
        </p:spPr>
        <p:txBody>
          <a:bodyPr/>
          <a:lstStyle/>
          <a:p>
            <a:pPr marL="46037" indent="0" algn="just">
              <a:buNone/>
              <a:defRPr/>
            </a:pPr>
            <a:r>
              <a:rPr lang="cs-CZ" sz="2400" b="1" dirty="0">
                <a:solidFill>
                  <a:schemeClr val="accent1">
                    <a:lumMod val="50000"/>
                  </a:schemeClr>
                </a:solidFill>
              </a:rPr>
              <a:t>Čl. 201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dirty="0">
                <a:solidFill>
                  <a:schemeClr val="accent1">
                    <a:lumMod val="50000"/>
                  </a:schemeClr>
                </a:solidFill>
              </a:rPr>
              <a:t>Zboží, které </a:t>
            </a:r>
            <a:r>
              <a:rPr lang="cs-CZ" sz="2200" b="1" dirty="0">
                <a:solidFill>
                  <a:schemeClr val="accent1">
                    <a:lumMod val="50000"/>
                  </a:schemeClr>
                </a:solidFill>
              </a:rPr>
              <a:t>není zbožím Unie</a:t>
            </a:r>
            <a:r>
              <a:rPr lang="cs-CZ" sz="2200" dirty="0">
                <a:solidFill>
                  <a:schemeClr val="accent1">
                    <a:lumMod val="50000"/>
                  </a:schemeClr>
                </a:solidFill>
              </a:rPr>
              <a:t> a které má být </a:t>
            </a:r>
            <a:r>
              <a:rPr lang="cs-CZ" sz="2200" b="1" dirty="0">
                <a:solidFill>
                  <a:schemeClr val="accent1">
                    <a:lumMod val="50000"/>
                  </a:schemeClr>
                </a:solidFill>
              </a:rPr>
              <a:t>uvedeno na trh </a:t>
            </a:r>
            <a:r>
              <a:rPr lang="cs-CZ" sz="2200" dirty="0">
                <a:solidFill>
                  <a:schemeClr val="accent1">
                    <a:lumMod val="50000"/>
                  </a:schemeClr>
                </a:solidFill>
              </a:rPr>
              <a:t>Unie nebo je zamýšleno </a:t>
            </a:r>
            <a:r>
              <a:rPr lang="cs-CZ" sz="2200" b="1" dirty="0">
                <a:solidFill>
                  <a:schemeClr val="accent1">
                    <a:lumMod val="50000"/>
                  </a:schemeClr>
                </a:solidFill>
              </a:rPr>
              <a:t>k soukromému použití </a:t>
            </a:r>
            <a:r>
              <a:rPr lang="cs-CZ" sz="2200" dirty="0">
                <a:solidFill>
                  <a:schemeClr val="accent1">
                    <a:lumMod val="50000"/>
                  </a:schemeClr>
                </a:solidFill>
              </a:rPr>
              <a:t>nebo</a:t>
            </a:r>
            <a:r>
              <a:rPr lang="cs-CZ" sz="2200" b="1" dirty="0">
                <a:solidFill>
                  <a:schemeClr val="accent1">
                    <a:lumMod val="50000"/>
                  </a:schemeClr>
                </a:solidFill>
              </a:rPr>
              <a:t> k osobní spotřebě </a:t>
            </a:r>
            <a:r>
              <a:rPr lang="cs-CZ" sz="2200" dirty="0">
                <a:solidFill>
                  <a:schemeClr val="accent1">
                    <a:lumMod val="50000"/>
                  </a:schemeClr>
                </a:solidFill>
              </a:rPr>
              <a:t>na celním území Unie, se propustí do volného oběhu.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b="1" dirty="0">
                <a:solidFill>
                  <a:schemeClr val="accent1">
                    <a:lumMod val="50000"/>
                  </a:schemeClr>
                </a:solidFill>
              </a:rPr>
              <a:t>Propuštění do volného oběhu </a:t>
            </a:r>
            <a:r>
              <a:rPr lang="cs-CZ" sz="2200" dirty="0">
                <a:solidFill>
                  <a:schemeClr val="accent1">
                    <a:lumMod val="50000"/>
                  </a:schemeClr>
                </a:solidFill>
              </a:rPr>
              <a:t>zahrnuje:</a:t>
            </a:r>
          </a:p>
          <a:p>
            <a:pPr marL="176212" lvl="3" indent="0" algn="just">
              <a:spcBef>
                <a:spcPts val="0"/>
              </a:spcBef>
              <a:spcAft>
                <a:spcPts val="0"/>
              </a:spcAft>
              <a:buClr>
                <a:schemeClr val="accent1">
                  <a:lumMod val="50000"/>
                </a:schemeClr>
              </a:buClr>
              <a:buNone/>
            </a:pPr>
            <a:r>
              <a:rPr lang="cs-CZ" sz="2200" dirty="0">
                <a:solidFill>
                  <a:schemeClr val="accent1">
                    <a:lumMod val="50000"/>
                  </a:schemeClr>
                </a:solidFill>
              </a:rPr>
              <a:t>	a)  </a:t>
            </a:r>
            <a:r>
              <a:rPr lang="cs-CZ" sz="2200" b="1" dirty="0">
                <a:solidFill>
                  <a:schemeClr val="accent1">
                    <a:lumMod val="50000"/>
                  </a:schemeClr>
                </a:solidFill>
              </a:rPr>
              <a:t>výběr</a:t>
            </a:r>
            <a:r>
              <a:rPr lang="cs-CZ" sz="2200" dirty="0">
                <a:solidFill>
                  <a:schemeClr val="accent1">
                    <a:lumMod val="50000"/>
                  </a:schemeClr>
                </a:solidFill>
              </a:rPr>
              <a:t> veškerého dlužného </a:t>
            </a:r>
            <a:r>
              <a:rPr lang="cs-CZ" sz="2200" b="1" dirty="0">
                <a:solidFill>
                  <a:schemeClr val="accent1">
                    <a:lumMod val="50000"/>
                  </a:schemeClr>
                </a:solidFill>
              </a:rPr>
              <a:t>dovozního cla</a:t>
            </a:r>
            <a:r>
              <a:rPr lang="cs-CZ" sz="22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200" dirty="0">
                <a:solidFill>
                  <a:schemeClr val="accent1">
                    <a:lumMod val="50000"/>
                  </a:schemeClr>
                </a:solidFill>
              </a:rPr>
              <a:t>	b) případně výběr </a:t>
            </a:r>
            <a:r>
              <a:rPr lang="cs-CZ" sz="2200" b="1" dirty="0">
                <a:solidFill>
                  <a:schemeClr val="accent1">
                    <a:lumMod val="50000"/>
                  </a:schemeClr>
                </a:solidFill>
              </a:rPr>
              <a:t>dalších</a:t>
            </a:r>
            <a:r>
              <a:rPr lang="cs-CZ" sz="2200" dirty="0">
                <a:solidFill>
                  <a:schemeClr val="accent1">
                    <a:lumMod val="50000"/>
                  </a:schemeClr>
                </a:solidFill>
              </a:rPr>
              <a:t> </a:t>
            </a:r>
            <a:r>
              <a:rPr lang="cs-CZ" sz="2200" b="1" dirty="0">
                <a:solidFill>
                  <a:schemeClr val="accent1">
                    <a:lumMod val="50000"/>
                  </a:schemeClr>
                </a:solidFill>
              </a:rPr>
              <a:t>poplatků</a:t>
            </a:r>
            <a:r>
              <a:rPr lang="cs-CZ" sz="2200" dirty="0">
                <a:solidFill>
                  <a:schemeClr val="accent1">
                    <a:lumMod val="50000"/>
                  </a:schemeClr>
                </a:solidFill>
              </a:rPr>
              <a:t> stanovených příslušnými platnými předpisy (DPH a SPD – daňová povinnost vzniká na pár výjimek vždy v členském státu propuštění);</a:t>
            </a:r>
          </a:p>
          <a:p>
            <a:pPr marL="176212" lvl="3" indent="0" algn="just">
              <a:spcBef>
                <a:spcPts val="0"/>
              </a:spcBef>
              <a:spcAft>
                <a:spcPts val="0"/>
              </a:spcAft>
              <a:buClr>
                <a:schemeClr val="accent1">
                  <a:lumMod val="50000"/>
                </a:schemeClr>
              </a:buClr>
              <a:buNone/>
            </a:pPr>
            <a:r>
              <a:rPr lang="cs-CZ" sz="2200" dirty="0">
                <a:solidFill>
                  <a:schemeClr val="accent1">
                    <a:lumMod val="50000"/>
                  </a:schemeClr>
                </a:solidFill>
              </a:rPr>
              <a:t>	c) </a:t>
            </a:r>
            <a:r>
              <a:rPr lang="cs-CZ" sz="2200" b="1" dirty="0">
                <a:solidFill>
                  <a:schemeClr val="accent1">
                    <a:lumMod val="50000"/>
                  </a:schemeClr>
                </a:solidFill>
              </a:rPr>
              <a:t>uplatnění obchodněpolitických opatření a zákazů a omezení</a:t>
            </a:r>
            <a:r>
              <a:rPr lang="cs-CZ" sz="2200" dirty="0">
                <a:solidFill>
                  <a:schemeClr val="accent1">
                    <a:lumMod val="50000"/>
                  </a:schemeClr>
                </a:solidFill>
              </a:rPr>
              <a:t>, pokud nebyla uplatněna v dřívější fázi; a</a:t>
            </a:r>
          </a:p>
          <a:p>
            <a:pPr marL="176212" lvl="3" indent="0" algn="just">
              <a:spcBef>
                <a:spcPts val="0"/>
              </a:spcBef>
              <a:spcAft>
                <a:spcPts val="0"/>
              </a:spcAft>
              <a:buClr>
                <a:schemeClr val="accent1">
                  <a:lumMod val="50000"/>
                </a:schemeClr>
              </a:buClr>
              <a:buNone/>
            </a:pPr>
            <a:r>
              <a:rPr lang="cs-CZ" sz="2200" dirty="0">
                <a:solidFill>
                  <a:schemeClr val="accent1">
                    <a:lumMod val="50000"/>
                  </a:schemeClr>
                </a:solidFill>
              </a:rPr>
              <a:t>	d) splnění dalších formalit stanovených pro dovoz daného zboží.</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dirty="0">
              <a:solidFill>
                <a:schemeClr val="accent1">
                  <a:lumMod val="50000"/>
                </a:schemeClr>
              </a:solidFill>
            </a:endParaRPr>
          </a:p>
          <a:p>
            <a:pPr marL="519112" lvl="3" indent="-342900" algn="just" eaLnBrk="0" hangingPunct="0">
              <a:spcBef>
                <a:spcPts val="0"/>
              </a:spcBef>
              <a:spcAft>
                <a:spcPts val="0"/>
              </a:spcAft>
              <a:buClr>
                <a:srgbClr val="4E67C8">
                  <a:lumMod val="50000"/>
                </a:srgbClr>
              </a:buClr>
              <a:buSzPct val="130000"/>
              <a:buFont typeface="Arial" panose="020B0604020202020204" pitchFamily="34" charset="0"/>
              <a:buChar char="•"/>
            </a:pPr>
            <a:r>
              <a:rPr lang="cs-CZ" sz="2200" dirty="0">
                <a:solidFill>
                  <a:srgbClr val="4E67C8">
                    <a:lumMod val="50000"/>
                  </a:srgbClr>
                </a:solidFill>
              </a:rPr>
              <a:t>Propuštěním do volného oběhu </a:t>
            </a:r>
            <a:r>
              <a:rPr lang="cs-CZ" sz="2200" b="1" dirty="0">
                <a:solidFill>
                  <a:srgbClr val="4E67C8">
                    <a:lumMod val="50000"/>
                  </a:srgbClr>
                </a:solidFill>
              </a:rPr>
              <a:t>získává</a:t>
            </a:r>
            <a:r>
              <a:rPr lang="cs-CZ" sz="2200" dirty="0">
                <a:solidFill>
                  <a:srgbClr val="4E67C8">
                    <a:lumMod val="50000"/>
                  </a:srgbClr>
                </a:solidFill>
              </a:rPr>
              <a:t> zboží, které není zbožím Unie, </a:t>
            </a:r>
            <a:r>
              <a:rPr lang="cs-CZ" sz="2200" b="1" dirty="0">
                <a:solidFill>
                  <a:srgbClr val="4E67C8">
                    <a:lumMod val="50000"/>
                  </a:srgbClr>
                </a:solidFill>
              </a:rPr>
              <a:t>celní status zboží Unie</a:t>
            </a:r>
            <a:r>
              <a:rPr lang="cs-CZ" sz="2200" dirty="0">
                <a:solidFill>
                  <a:srgbClr val="4E67C8">
                    <a:lumMod val="50000"/>
                  </a:srgbClr>
                </a:solidFill>
              </a:rPr>
              <a:t>.</a:t>
            </a:r>
            <a:r>
              <a:rPr lang="cs-CZ" sz="2200" b="1" dirty="0">
                <a:solidFill>
                  <a:srgbClr val="4E67C8">
                    <a:lumMod val="50000"/>
                  </a:srgbClr>
                </a:solidFill>
              </a:rPr>
              <a:t> </a:t>
            </a:r>
            <a:r>
              <a:rPr lang="cs-CZ" sz="2200" dirty="0">
                <a:solidFill>
                  <a:srgbClr val="4E67C8">
                    <a:lumMod val="50000"/>
                  </a:srgbClr>
                </a:solidFill>
              </a:rPr>
              <a:t>S výjimkou konečného užití </a:t>
            </a:r>
            <a:r>
              <a:rPr lang="cs-CZ" sz="2200" b="1" dirty="0">
                <a:solidFill>
                  <a:srgbClr val="4E67C8">
                    <a:lumMod val="50000"/>
                  </a:srgbClr>
                </a:solidFill>
              </a:rPr>
              <a:t>končí celní dohled</a:t>
            </a:r>
            <a:r>
              <a:rPr lang="cs-CZ" sz="2200" dirty="0">
                <a:solidFill>
                  <a:srgbClr val="4E67C8">
                    <a:lumMod val="50000"/>
                  </a:srgbClr>
                </a:solidFill>
              </a:rPr>
              <a:t>, se zbožím je možné </a:t>
            </a:r>
            <a:r>
              <a:rPr lang="cs-CZ" sz="2200" b="1" dirty="0">
                <a:solidFill>
                  <a:srgbClr val="4E67C8">
                    <a:lumMod val="50000"/>
                  </a:srgbClr>
                </a:solidFill>
              </a:rPr>
              <a:t>nakládat zcela volně </a:t>
            </a:r>
            <a:r>
              <a:rPr lang="cs-CZ" sz="2200" dirty="0">
                <a:solidFill>
                  <a:srgbClr val="4E67C8">
                    <a:lumMod val="50000"/>
                  </a:srgbClr>
                </a:solidFill>
              </a:rPr>
              <a:t>a provádět je možné </a:t>
            </a:r>
            <a:r>
              <a:rPr lang="cs-CZ" sz="2200" b="1" dirty="0">
                <a:solidFill>
                  <a:srgbClr val="4E67C8">
                    <a:lumMod val="50000"/>
                  </a:srgbClr>
                </a:solidFill>
              </a:rPr>
              <a:t>jen kontrolu po propuštění zboží</a:t>
            </a:r>
            <a:r>
              <a:rPr lang="cs-CZ" sz="2200" dirty="0">
                <a:solidFill>
                  <a:srgbClr val="4E67C8">
                    <a:lumMod val="50000"/>
                  </a:srgbClr>
                </a:solidFill>
              </a:rPr>
              <a:t>. </a:t>
            </a:r>
            <a:endParaRPr lang="cs-CZ" sz="2200" b="1" dirty="0">
              <a:solidFill>
                <a:srgbClr val="4E67C8">
                  <a:lumMod val="50000"/>
                </a:srgb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18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28174956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4624"/>
            <a:ext cx="9144000" cy="648072"/>
          </a:xfrm>
        </p:spPr>
        <p:txBody>
          <a:bodyPr/>
          <a:lstStyle/>
          <a:p>
            <a:pPr marL="452437" indent="0" algn="just" eaLnBrk="1" hangingPunct="1">
              <a:buClr>
                <a:srgbClr val="002060"/>
              </a:buClr>
              <a:buNone/>
              <a:defRPr/>
            </a:pPr>
            <a:r>
              <a:rPr lang="cs-CZ" sz="3600" dirty="0">
                <a:solidFill>
                  <a:schemeClr val="accent1">
                    <a:lumMod val="50000"/>
                  </a:schemeClr>
                </a:solidFill>
              </a:rPr>
              <a:t>   Zvláštní formy podání CP – volný oběh </a:t>
            </a:r>
            <a:endParaRPr lang="cs-CZ" altLang="cs-CZ" sz="3600" dirty="0">
              <a:solidFill>
                <a:schemeClr val="accent1">
                  <a:lumMod val="50000"/>
                </a:schemeClr>
              </a:solidFill>
            </a:endParaRPr>
          </a:p>
        </p:txBody>
      </p:sp>
      <p:sp>
        <p:nvSpPr>
          <p:cNvPr id="10243" name="Zástupný symbol pro obsah 2"/>
          <p:cNvSpPr>
            <a:spLocks noGrp="1"/>
          </p:cNvSpPr>
          <p:nvPr>
            <p:ph sz="quarter" idx="4294967295"/>
          </p:nvPr>
        </p:nvSpPr>
        <p:spPr>
          <a:xfrm>
            <a:off x="-7653" y="692696"/>
            <a:ext cx="8802687" cy="5593128"/>
          </a:xfrm>
          <a:prstGeom prst="rect">
            <a:avLst/>
          </a:prstGeom>
        </p:spPr>
        <p:txBody>
          <a:bodyPr/>
          <a:lstStyle/>
          <a:p>
            <a:pPr marL="46037" indent="0" algn="just">
              <a:buNone/>
              <a:defRPr/>
            </a:pPr>
            <a:r>
              <a:rPr lang="cs-CZ" sz="2400" b="1" dirty="0">
                <a:solidFill>
                  <a:schemeClr val="accent1">
                    <a:lumMod val="50000"/>
                  </a:schemeClr>
                </a:solidFill>
              </a:rPr>
              <a:t>Výjimky z podání elektronicky nebo písemně (čl. 135 a 141 UCC DA)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Čl. 135 odst. 1 písm. a) UCC DA – </a:t>
            </a:r>
            <a:r>
              <a:rPr lang="cs-CZ" sz="1900" b="1" dirty="0">
                <a:solidFill>
                  <a:schemeClr val="accent1">
                    <a:lumMod val="50000"/>
                  </a:schemeClr>
                </a:solidFill>
              </a:rPr>
              <a:t>do</a:t>
            </a:r>
            <a:r>
              <a:rPr lang="cs-CZ" sz="1900" dirty="0">
                <a:solidFill>
                  <a:schemeClr val="accent1">
                    <a:lumMod val="50000"/>
                  </a:schemeClr>
                </a:solidFill>
              </a:rPr>
              <a:t> </a:t>
            </a:r>
            <a:r>
              <a:rPr lang="cs-CZ" sz="1900" b="1" dirty="0">
                <a:solidFill>
                  <a:schemeClr val="accent1">
                    <a:lumMod val="50000"/>
                  </a:schemeClr>
                </a:solidFill>
              </a:rPr>
              <a:t>volného oběhu </a:t>
            </a:r>
            <a:r>
              <a:rPr lang="cs-CZ" sz="1900" dirty="0">
                <a:solidFill>
                  <a:schemeClr val="accent1">
                    <a:lumMod val="50000"/>
                  </a:schemeClr>
                </a:solidFill>
              </a:rPr>
              <a:t>lze podat CP </a:t>
            </a:r>
            <a:r>
              <a:rPr lang="cs-CZ" sz="1900" b="1" dirty="0">
                <a:solidFill>
                  <a:schemeClr val="accent1">
                    <a:lumMod val="50000"/>
                  </a:schemeClr>
                </a:solidFill>
              </a:rPr>
              <a:t>ústně</a:t>
            </a:r>
            <a:r>
              <a:rPr lang="cs-CZ" sz="1900" dirty="0">
                <a:solidFill>
                  <a:schemeClr val="accent1">
                    <a:lumMod val="50000"/>
                  </a:schemeClr>
                </a:solidFill>
              </a:rPr>
              <a:t> u zásilek zboží </a:t>
            </a:r>
            <a:r>
              <a:rPr lang="cs-CZ" sz="1900" b="1" dirty="0">
                <a:solidFill>
                  <a:schemeClr val="accent1">
                    <a:lumMod val="50000"/>
                  </a:schemeClr>
                </a:solidFill>
              </a:rPr>
              <a:t>neobchodní </a:t>
            </a:r>
            <a:r>
              <a:rPr lang="cs-CZ" sz="1900" dirty="0">
                <a:solidFill>
                  <a:schemeClr val="accent1">
                    <a:lumMod val="50000"/>
                  </a:schemeClr>
                </a:solidFill>
              </a:rPr>
              <a:t>povahy</a:t>
            </a:r>
            <a:r>
              <a:rPr lang="cs-CZ" sz="1900" b="1" dirty="0">
                <a:solidFill>
                  <a:schemeClr val="accent1">
                    <a:lumMod val="50000"/>
                  </a:schemeClr>
                </a:solidFill>
              </a:rPr>
              <a:t>. </a:t>
            </a:r>
            <a:r>
              <a:rPr lang="cs-CZ" sz="1900" dirty="0">
                <a:solidFill>
                  <a:schemeClr val="accent1">
                    <a:lumMod val="50000"/>
                  </a:schemeClr>
                </a:solidFill>
              </a:rPr>
              <a:t>Definice viz čl. 1 odst. 21 DA – zejm. odesilatel i příjemce musí být </a:t>
            </a:r>
            <a:r>
              <a:rPr lang="cs-CZ" sz="1900" b="1" dirty="0">
                <a:solidFill>
                  <a:schemeClr val="accent1">
                    <a:lumMod val="50000"/>
                  </a:schemeClr>
                </a:solidFill>
              </a:rPr>
              <a:t>soukromé osoby </a:t>
            </a:r>
            <a:r>
              <a:rPr lang="cs-CZ" sz="1900" dirty="0">
                <a:solidFill>
                  <a:schemeClr val="accent1">
                    <a:lumMod val="50000"/>
                  </a:schemeClr>
                </a:solidFill>
              </a:rPr>
              <a:t>a zboží musí být zasíláno </a:t>
            </a:r>
            <a:r>
              <a:rPr lang="cs-CZ" sz="1900" b="1" dirty="0">
                <a:solidFill>
                  <a:schemeClr val="accent1">
                    <a:lumMod val="50000"/>
                  </a:schemeClr>
                </a:solidFill>
              </a:rPr>
              <a:t>bezplatně</a:t>
            </a:r>
            <a:r>
              <a:rPr lang="cs-CZ" sz="1900" dirty="0">
                <a:solidFill>
                  <a:schemeClr val="accent1">
                    <a:lumMod val="50000"/>
                  </a:schemeClr>
                </a:solidFill>
              </a:rPr>
              <a:t>.</a:t>
            </a:r>
          </a:p>
          <a:p>
            <a:pPr marL="176212" lvl="3" indent="0" algn="just">
              <a:spcBef>
                <a:spcPts val="0"/>
              </a:spcBef>
              <a:spcAft>
                <a:spcPts val="0"/>
              </a:spcAft>
              <a:buClr>
                <a:schemeClr val="accent1">
                  <a:lumMod val="50000"/>
                </a:schemeClr>
              </a:buClr>
              <a:buNone/>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Čl. 135 odst. 1 písm. b) UCC DA  - u zboží </a:t>
            </a:r>
            <a:r>
              <a:rPr lang="cs-CZ" sz="1900" b="1" dirty="0">
                <a:solidFill>
                  <a:schemeClr val="accent1">
                    <a:lumMod val="50000"/>
                  </a:schemeClr>
                </a:solidFill>
              </a:rPr>
              <a:t>obchodní </a:t>
            </a:r>
            <a:r>
              <a:rPr lang="cs-CZ" sz="1900" dirty="0">
                <a:solidFill>
                  <a:schemeClr val="accent1">
                    <a:lumMod val="50000"/>
                  </a:schemeClr>
                </a:solidFill>
              </a:rPr>
              <a:t>povahy</a:t>
            </a:r>
            <a:r>
              <a:rPr lang="cs-CZ" sz="1900" b="1" dirty="0">
                <a:solidFill>
                  <a:schemeClr val="accent1">
                    <a:lumMod val="50000"/>
                  </a:schemeClr>
                </a:solidFill>
              </a:rPr>
              <a:t> ústně </a:t>
            </a:r>
            <a:r>
              <a:rPr lang="cs-CZ" sz="1900" dirty="0">
                <a:solidFill>
                  <a:schemeClr val="accent1">
                    <a:lumMod val="50000"/>
                  </a:schemeClr>
                </a:solidFill>
              </a:rPr>
              <a:t>jen</a:t>
            </a:r>
            <a:r>
              <a:rPr lang="cs-CZ" sz="1900" b="1" dirty="0">
                <a:solidFill>
                  <a:schemeClr val="accent1">
                    <a:lumMod val="50000"/>
                  </a:schemeClr>
                </a:solidFill>
              </a:rPr>
              <a:t> </a:t>
            </a:r>
            <a:r>
              <a:rPr lang="cs-CZ" sz="1900" dirty="0">
                <a:solidFill>
                  <a:schemeClr val="accent1">
                    <a:lumMod val="50000"/>
                  </a:schemeClr>
                </a:solidFill>
              </a:rPr>
              <a:t>tehdy, nachází – </a:t>
            </a:r>
            <a:r>
              <a:rPr lang="cs-CZ" sz="1900" dirty="0" err="1">
                <a:solidFill>
                  <a:schemeClr val="accent1">
                    <a:lumMod val="50000"/>
                  </a:schemeClr>
                </a:solidFill>
              </a:rPr>
              <a:t>li</a:t>
            </a:r>
            <a:r>
              <a:rPr lang="cs-CZ" sz="1900" dirty="0">
                <a:solidFill>
                  <a:schemeClr val="accent1">
                    <a:lumMod val="50000"/>
                  </a:schemeClr>
                </a:solidFill>
              </a:rPr>
              <a:t> se </a:t>
            </a:r>
            <a:r>
              <a:rPr lang="cs-CZ" sz="1900" b="1" dirty="0">
                <a:solidFill>
                  <a:schemeClr val="accent1">
                    <a:lumMod val="50000"/>
                  </a:schemeClr>
                </a:solidFill>
              </a:rPr>
              <a:t>v osobních zavazadlech cestujících</a:t>
            </a:r>
            <a:r>
              <a:rPr lang="cs-CZ" sz="1900" dirty="0">
                <a:solidFill>
                  <a:schemeClr val="accent1">
                    <a:lumMod val="50000"/>
                  </a:schemeClr>
                </a:solidFill>
              </a:rPr>
              <a:t>, pokud jeho hodnota nepřesahuje 1 000 EUR nebo jeho čistá hmotnost nepřesahuje 1 000 kg. Pokud </a:t>
            </a:r>
            <a:r>
              <a:rPr lang="cs-CZ" sz="1900" b="1" dirty="0">
                <a:solidFill>
                  <a:schemeClr val="accent1">
                    <a:lumMod val="50000"/>
                  </a:schemeClr>
                </a:solidFill>
              </a:rPr>
              <a:t>je překročen </a:t>
            </a:r>
            <a:r>
              <a:rPr lang="cs-CZ" sz="1900" dirty="0">
                <a:solidFill>
                  <a:schemeClr val="accent1">
                    <a:lumMod val="50000"/>
                  </a:schemeClr>
                </a:solidFill>
              </a:rPr>
              <a:t>byť jen </a:t>
            </a:r>
            <a:r>
              <a:rPr lang="cs-CZ" sz="1900" b="1" dirty="0">
                <a:solidFill>
                  <a:schemeClr val="accent1">
                    <a:lumMod val="50000"/>
                  </a:schemeClr>
                </a:solidFill>
              </a:rPr>
              <a:t>jeden parametr</a:t>
            </a:r>
            <a:r>
              <a:rPr lang="cs-CZ" sz="1900" dirty="0">
                <a:solidFill>
                  <a:schemeClr val="accent1">
                    <a:lumMod val="50000"/>
                  </a:schemeClr>
                </a:solidFill>
              </a:rPr>
              <a:t>, je třeba podat </a:t>
            </a:r>
            <a:r>
              <a:rPr lang="cs-CZ" sz="1900" b="1" dirty="0">
                <a:solidFill>
                  <a:schemeClr val="accent1">
                    <a:lumMod val="50000"/>
                  </a:schemeClr>
                </a:solidFill>
              </a:rPr>
              <a:t>CP elektronicky nebo písemně</a:t>
            </a:r>
            <a:r>
              <a:rPr lang="cs-CZ" sz="1900" dirty="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Čl. 141 odst. 3 UCC DA – zboží v </a:t>
            </a:r>
            <a:r>
              <a:rPr lang="cs-CZ" sz="1900" b="1" dirty="0">
                <a:solidFill>
                  <a:schemeClr val="accent1">
                    <a:lumMod val="50000"/>
                  </a:schemeClr>
                </a:solidFill>
              </a:rPr>
              <a:t>poštovních</a:t>
            </a:r>
            <a:r>
              <a:rPr lang="cs-CZ" sz="1900" dirty="0">
                <a:solidFill>
                  <a:schemeClr val="accent1">
                    <a:lumMod val="50000"/>
                  </a:schemeClr>
                </a:solidFill>
              </a:rPr>
              <a:t> zásilkách, které je </a:t>
            </a:r>
            <a:r>
              <a:rPr lang="cs-CZ" sz="1900" b="1" dirty="0">
                <a:solidFill>
                  <a:schemeClr val="accent1">
                    <a:lumMod val="50000"/>
                  </a:schemeClr>
                </a:solidFill>
              </a:rPr>
              <a:t>osvobozeno</a:t>
            </a:r>
            <a:r>
              <a:rPr lang="cs-CZ" sz="1900" dirty="0">
                <a:solidFill>
                  <a:schemeClr val="accent1">
                    <a:lumMod val="50000"/>
                  </a:schemeClr>
                </a:solidFill>
              </a:rPr>
              <a:t> od dovozního cla v souladu s články </a:t>
            </a:r>
            <a:r>
              <a:rPr lang="cs-CZ" sz="1900" b="1" dirty="0">
                <a:solidFill>
                  <a:schemeClr val="accent1">
                    <a:lumMod val="50000"/>
                  </a:schemeClr>
                </a:solidFill>
              </a:rPr>
              <a:t>23 až 27 </a:t>
            </a:r>
            <a:r>
              <a:rPr lang="cs-CZ" sz="1900" dirty="0">
                <a:solidFill>
                  <a:schemeClr val="accent1">
                    <a:lumMod val="50000"/>
                  </a:schemeClr>
                </a:solidFill>
              </a:rPr>
              <a:t>nařízení 1186/2009 (zásilky zboží do 150 (22)/45 EUR), </a:t>
            </a:r>
            <a:r>
              <a:rPr lang="cs-CZ" sz="1900" b="1" dirty="0">
                <a:solidFill>
                  <a:schemeClr val="accent1">
                    <a:lumMod val="50000"/>
                  </a:schemeClr>
                </a:solidFill>
              </a:rPr>
              <a:t>se považuje </a:t>
            </a:r>
            <a:r>
              <a:rPr lang="cs-CZ" sz="1900" dirty="0">
                <a:solidFill>
                  <a:schemeClr val="accent1">
                    <a:lumMod val="50000"/>
                  </a:schemeClr>
                </a:solidFill>
              </a:rPr>
              <a:t>za </a:t>
            </a:r>
            <a:r>
              <a:rPr lang="cs-CZ" sz="1900" b="1" dirty="0">
                <a:solidFill>
                  <a:schemeClr val="accent1">
                    <a:lumMod val="50000"/>
                  </a:schemeClr>
                </a:solidFill>
              </a:rPr>
              <a:t>navržené</a:t>
            </a:r>
            <a:r>
              <a:rPr lang="cs-CZ" sz="1900" dirty="0">
                <a:solidFill>
                  <a:schemeClr val="accent1">
                    <a:lumMod val="50000"/>
                  </a:schemeClr>
                </a:solidFill>
              </a:rPr>
              <a:t> k propuštění </a:t>
            </a:r>
            <a:r>
              <a:rPr lang="cs-CZ" sz="1900" b="1" dirty="0">
                <a:solidFill>
                  <a:schemeClr val="accent1">
                    <a:lumMod val="50000"/>
                  </a:schemeClr>
                </a:solidFill>
              </a:rPr>
              <a:t>do volného oběhu </a:t>
            </a:r>
            <a:r>
              <a:rPr lang="cs-CZ" sz="1900" dirty="0">
                <a:solidFill>
                  <a:schemeClr val="accent1">
                    <a:lumMod val="50000"/>
                  </a:schemeClr>
                </a:solidFill>
              </a:rPr>
              <a:t>jeho </a:t>
            </a:r>
            <a:r>
              <a:rPr lang="cs-CZ" sz="1900" b="1" dirty="0">
                <a:solidFill>
                  <a:schemeClr val="accent1">
                    <a:lumMod val="50000"/>
                  </a:schemeClr>
                </a:solidFill>
              </a:rPr>
              <a:t>předložením</a:t>
            </a:r>
            <a:r>
              <a:rPr lang="cs-CZ" sz="1900" dirty="0">
                <a:solidFill>
                  <a:schemeClr val="accent1">
                    <a:lumMod val="50000"/>
                  </a:schemeClr>
                </a:solidFill>
              </a:rPr>
              <a:t> za předpokladu, že celní orgány požadované údaje přijmou.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Čl. 141 odst. 5 UCC DA – </a:t>
            </a:r>
            <a:r>
              <a:rPr lang="cs-CZ" sz="1900" b="1" dirty="0">
                <a:solidFill>
                  <a:schemeClr val="accent1">
                    <a:lumMod val="50000"/>
                  </a:schemeClr>
                </a:solidFill>
              </a:rPr>
              <a:t>úkonem, považovaným za CP je </a:t>
            </a:r>
            <a:r>
              <a:rPr lang="cs-CZ" sz="1900" dirty="0">
                <a:solidFill>
                  <a:schemeClr val="accent1">
                    <a:lumMod val="50000"/>
                  </a:schemeClr>
                </a:solidFill>
              </a:rPr>
              <a:t>také samotné </a:t>
            </a:r>
            <a:r>
              <a:rPr lang="cs-CZ" sz="1900" b="1" dirty="0">
                <a:solidFill>
                  <a:schemeClr val="accent1">
                    <a:lumMod val="50000"/>
                  </a:schemeClr>
                </a:solidFill>
              </a:rPr>
              <a:t>předložení</a:t>
            </a:r>
            <a:r>
              <a:rPr lang="cs-CZ" sz="1900" dirty="0">
                <a:solidFill>
                  <a:schemeClr val="accent1">
                    <a:lumMod val="50000"/>
                  </a:schemeClr>
                </a:solidFill>
              </a:rPr>
              <a:t> zboží v hodnotě </a:t>
            </a:r>
            <a:r>
              <a:rPr lang="cs-CZ" sz="1900" b="1" dirty="0">
                <a:solidFill>
                  <a:schemeClr val="accent1">
                    <a:lumMod val="50000"/>
                  </a:schemeClr>
                </a:solidFill>
              </a:rPr>
              <a:t>do 22 EUR </a:t>
            </a:r>
            <a:r>
              <a:rPr lang="cs-CZ" sz="1900" dirty="0">
                <a:solidFill>
                  <a:schemeClr val="accent1">
                    <a:lumMod val="50000"/>
                  </a:schemeClr>
                </a:solidFill>
              </a:rPr>
              <a:t>(i v jiných, než poštovních zásilkách). Opět za předpokladu, že celní orgány požadované údaje přijmou.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Platnost</a:t>
            </a:r>
            <a:r>
              <a:rPr lang="cs-CZ" sz="1900" dirty="0">
                <a:solidFill>
                  <a:schemeClr val="accent1">
                    <a:lumMod val="50000"/>
                  </a:schemeClr>
                </a:solidFill>
              </a:rPr>
              <a:t> posledních dvou odrážek </a:t>
            </a:r>
            <a:r>
              <a:rPr lang="cs-CZ" sz="1900" b="1" dirty="0">
                <a:solidFill>
                  <a:schemeClr val="accent1">
                    <a:lumMod val="50000"/>
                  </a:schemeClr>
                </a:solidFill>
              </a:rPr>
              <a:t>jen do 1. 7. 2021 </a:t>
            </a:r>
            <a:r>
              <a:rPr lang="cs-CZ" sz="1900" dirty="0">
                <a:solidFill>
                  <a:schemeClr val="accent1">
                    <a:lumMod val="50000"/>
                  </a:schemeClr>
                </a:solidFill>
              </a:rPr>
              <a:t>– novinky pro e-</a:t>
            </a:r>
            <a:r>
              <a:rPr lang="cs-CZ" sz="1900" dirty="0" err="1">
                <a:solidFill>
                  <a:schemeClr val="accent1">
                    <a:lumMod val="50000"/>
                  </a:schemeClr>
                </a:solidFill>
              </a:rPr>
              <a:t>commerce</a:t>
            </a:r>
            <a:r>
              <a:rPr lang="cs-CZ" sz="19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2647193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7297" y="188640"/>
            <a:ext cx="8479159" cy="648072"/>
          </a:xfrm>
        </p:spPr>
        <p:txBody>
          <a:bodyPr/>
          <a:lstStyle/>
          <a:p>
            <a:pPr marL="452437" indent="0" algn="ctr" eaLnBrk="1" hangingPunct="1">
              <a:buClr>
                <a:srgbClr val="002060"/>
              </a:buClr>
              <a:buFont typeface="Georgia" panose="02040502050405020303" pitchFamily="18" charset="0"/>
              <a:buNone/>
              <a:defRPr/>
            </a:pPr>
            <a:r>
              <a:rPr lang="cs-CZ" altLang="cs-CZ" sz="3600" dirty="0">
                <a:solidFill>
                  <a:schemeClr val="accent1">
                    <a:lumMod val="50000"/>
                  </a:schemeClr>
                </a:solidFill>
              </a:rPr>
              <a:t>Základní předpisy a použité zkratky (2) </a:t>
            </a:r>
          </a:p>
        </p:txBody>
      </p:sp>
      <p:sp>
        <p:nvSpPr>
          <p:cNvPr id="10243" name="Zástupný symbol pro obsah 2"/>
          <p:cNvSpPr>
            <a:spLocks noGrp="1"/>
          </p:cNvSpPr>
          <p:nvPr>
            <p:ph sz="quarter" idx="4294967295"/>
          </p:nvPr>
        </p:nvSpPr>
        <p:spPr>
          <a:xfrm>
            <a:off x="11705" y="785918"/>
            <a:ext cx="8946703" cy="5883442"/>
          </a:xfrm>
          <a:prstGeom prst="rect">
            <a:avLst/>
          </a:prstGeom>
        </p:spPr>
        <p:txBody>
          <a:bodyPr/>
          <a:lstStyle/>
          <a:p>
            <a:pPr algn="just">
              <a:buFont typeface="Arial" panose="020B0604020202020204" pitchFamily="34" charset="0"/>
              <a:buChar char="•"/>
            </a:pPr>
            <a:r>
              <a:rPr lang="cs-CZ" b="1" dirty="0">
                <a:solidFill>
                  <a:schemeClr val="accent1">
                    <a:lumMod val="50000"/>
                  </a:schemeClr>
                </a:solidFill>
              </a:rPr>
              <a:t>WA</a:t>
            </a:r>
            <a:r>
              <a:rPr lang="cs-CZ" dirty="0">
                <a:solidFill>
                  <a:schemeClr val="accent1">
                    <a:lumMod val="50000"/>
                  </a:schemeClr>
                </a:solidFill>
              </a:rPr>
              <a:t> </a:t>
            </a:r>
            <a:r>
              <a:rPr lang="cs-CZ" b="1" dirty="0">
                <a:solidFill>
                  <a:schemeClr val="accent1">
                    <a:lumMod val="50000"/>
                  </a:schemeClr>
                </a:solidFill>
              </a:rPr>
              <a:t>-</a:t>
            </a:r>
            <a:r>
              <a:rPr lang="cs-CZ" dirty="0">
                <a:solidFill>
                  <a:schemeClr val="accent1">
                    <a:lumMod val="50000"/>
                  </a:schemeClr>
                </a:solidFill>
              </a:rPr>
              <a:t> Dohoda o vystoupení Spojeného království Velké Británie a Severního Irska z Evropské unie a Evropského společenství pro atomovou energii (Úřední věstník EU </a:t>
            </a:r>
            <a:r>
              <a:rPr lang="nn-NO" dirty="0">
                <a:solidFill>
                  <a:schemeClr val="accent1">
                    <a:lumMod val="50000"/>
                  </a:schemeClr>
                </a:solidFill>
              </a:rPr>
              <a:t>L 29, 31.1.2020, </a:t>
            </a:r>
            <a:r>
              <a:rPr lang="cs-CZ" dirty="0">
                <a:solidFill>
                  <a:schemeClr val="accent1">
                    <a:lumMod val="50000"/>
                  </a:schemeClr>
                </a:solidFill>
              </a:rPr>
              <a:t>str</a:t>
            </a:r>
            <a:r>
              <a:rPr lang="nn-NO" dirty="0">
                <a:solidFill>
                  <a:schemeClr val="accent1">
                    <a:lumMod val="50000"/>
                  </a:schemeClr>
                </a:solidFill>
              </a:rPr>
              <a:t>. 7</a:t>
            </a:r>
            <a:r>
              <a:rPr lang="cs-CZ" dirty="0">
                <a:solidFill>
                  <a:schemeClr val="accent1">
                    <a:lumMod val="50000"/>
                  </a:schemeClr>
                </a:solidFill>
              </a:rPr>
              <a:t>)</a:t>
            </a:r>
          </a:p>
          <a:p>
            <a:pPr algn="just">
              <a:buFont typeface="Arial" panose="020B0604020202020204" pitchFamily="34" charset="0"/>
              <a:buChar char="•"/>
            </a:pPr>
            <a:r>
              <a:rPr lang="cs-CZ" b="1" dirty="0">
                <a:solidFill>
                  <a:schemeClr val="accent1">
                    <a:lumMod val="50000"/>
                  </a:schemeClr>
                </a:solidFill>
              </a:rPr>
              <a:t>IE/NI - </a:t>
            </a:r>
            <a:r>
              <a:rPr lang="cs-CZ" dirty="0">
                <a:solidFill>
                  <a:schemeClr val="accent1">
                    <a:lumMod val="50000"/>
                  </a:schemeClr>
                </a:solidFill>
              </a:rPr>
              <a:t>Protokol o Irsku/Severním Irsku (součást WA, Úřední věstník EU L 29, 31.1.2020, počínaje str. 102)</a:t>
            </a:r>
          </a:p>
          <a:p>
            <a:pPr algn="just">
              <a:buFont typeface="Arial" panose="020B0604020202020204" pitchFamily="34" charset="0"/>
              <a:buChar char="•"/>
            </a:pPr>
            <a:r>
              <a:rPr lang="cs-CZ" b="1" dirty="0">
                <a:solidFill>
                  <a:schemeClr val="accent1">
                    <a:lumMod val="50000"/>
                  </a:schemeClr>
                </a:solidFill>
              </a:rPr>
              <a:t>ZDPH</a:t>
            </a:r>
            <a:r>
              <a:rPr lang="cs-CZ" dirty="0">
                <a:solidFill>
                  <a:schemeClr val="accent1">
                    <a:lumMod val="50000"/>
                  </a:schemeClr>
                </a:solidFill>
              </a:rPr>
              <a:t> </a:t>
            </a:r>
            <a:r>
              <a:rPr lang="cs-CZ" b="1" dirty="0">
                <a:solidFill>
                  <a:schemeClr val="accent1">
                    <a:lumMod val="50000"/>
                  </a:schemeClr>
                </a:solidFill>
              </a:rPr>
              <a:t>-</a:t>
            </a:r>
            <a:r>
              <a:rPr lang="cs-CZ" dirty="0">
                <a:solidFill>
                  <a:schemeClr val="accent1">
                    <a:lumMod val="50000"/>
                  </a:schemeClr>
                </a:solidFill>
              </a:rPr>
              <a:t> zákon č. 235/2004 Sb., o dani z přidané hodnoty, ve znění pozdějších předpisů </a:t>
            </a:r>
          </a:p>
          <a:p>
            <a:pPr algn="just">
              <a:buFont typeface="Arial" panose="020B0604020202020204" pitchFamily="34" charset="0"/>
              <a:buChar char="•"/>
            </a:pPr>
            <a:r>
              <a:rPr lang="cs-CZ" b="1" dirty="0">
                <a:solidFill>
                  <a:schemeClr val="accent1">
                    <a:lumMod val="50000"/>
                  </a:schemeClr>
                </a:solidFill>
              </a:rPr>
              <a:t>UK</a:t>
            </a:r>
            <a:r>
              <a:rPr lang="cs-CZ" dirty="0">
                <a:solidFill>
                  <a:schemeClr val="accent1">
                    <a:lumMod val="50000"/>
                  </a:schemeClr>
                </a:solidFill>
              </a:rPr>
              <a:t> </a:t>
            </a:r>
            <a:r>
              <a:rPr lang="cs-CZ" b="1" dirty="0">
                <a:solidFill>
                  <a:schemeClr val="accent1">
                    <a:lumMod val="50000"/>
                  </a:schemeClr>
                </a:solidFill>
              </a:rPr>
              <a:t>-</a:t>
            </a:r>
            <a:r>
              <a:rPr lang="cs-CZ" dirty="0">
                <a:solidFill>
                  <a:schemeClr val="accent1">
                    <a:lumMod val="50000"/>
                  </a:schemeClr>
                </a:solidFill>
              </a:rPr>
              <a:t> Spojené království Velké Británie a Severního Irska</a:t>
            </a:r>
          </a:p>
          <a:p>
            <a:pPr algn="just">
              <a:buFont typeface="Arial" panose="020B0604020202020204" pitchFamily="34" charset="0"/>
              <a:buChar char="•"/>
            </a:pPr>
            <a:r>
              <a:rPr lang="cs-CZ" b="1" dirty="0">
                <a:solidFill>
                  <a:schemeClr val="accent1">
                    <a:lumMod val="50000"/>
                  </a:schemeClr>
                </a:solidFill>
              </a:rPr>
              <a:t>CÚ</a:t>
            </a:r>
            <a:r>
              <a:rPr lang="cs-CZ" dirty="0">
                <a:solidFill>
                  <a:schemeClr val="accent1">
                    <a:lumMod val="50000"/>
                  </a:schemeClr>
                </a:solidFill>
              </a:rPr>
              <a:t> </a:t>
            </a:r>
            <a:r>
              <a:rPr lang="cs-CZ" b="1" dirty="0">
                <a:solidFill>
                  <a:schemeClr val="accent1">
                    <a:lumMod val="50000"/>
                  </a:schemeClr>
                </a:solidFill>
              </a:rPr>
              <a:t>-</a:t>
            </a:r>
            <a:r>
              <a:rPr lang="cs-CZ" dirty="0">
                <a:solidFill>
                  <a:schemeClr val="accent1">
                    <a:lumMod val="50000"/>
                  </a:schemeClr>
                </a:solidFill>
              </a:rPr>
              <a:t> celní úřad</a:t>
            </a:r>
          </a:p>
          <a:p>
            <a:pPr algn="just">
              <a:buFont typeface="Arial" panose="020B0604020202020204" pitchFamily="34" charset="0"/>
              <a:buChar char="•"/>
            </a:pPr>
            <a:r>
              <a:rPr lang="cs-CZ" b="1" dirty="0">
                <a:solidFill>
                  <a:schemeClr val="accent1">
                    <a:lumMod val="50000"/>
                  </a:schemeClr>
                </a:solidFill>
              </a:rPr>
              <a:t>CP</a:t>
            </a:r>
            <a:r>
              <a:rPr lang="cs-CZ" dirty="0">
                <a:solidFill>
                  <a:schemeClr val="accent1">
                    <a:lumMod val="50000"/>
                  </a:schemeClr>
                </a:solidFill>
              </a:rPr>
              <a:t> </a:t>
            </a:r>
            <a:r>
              <a:rPr lang="cs-CZ" b="1" dirty="0">
                <a:solidFill>
                  <a:schemeClr val="accent1">
                    <a:lumMod val="50000"/>
                  </a:schemeClr>
                </a:solidFill>
              </a:rPr>
              <a:t>-</a:t>
            </a:r>
            <a:r>
              <a:rPr lang="cs-CZ" dirty="0">
                <a:solidFill>
                  <a:schemeClr val="accent1">
                    <a:lumMod val="50000"/>
                  </a:schemeClr>
                </a:solidFill>
              </a:rPr>
              <a:t> celní prohlášení; pro dovozní a vývozní režimy </a:t>
            </a:r>
          </a:p>
          <a:p>
            <a:pPr algn="just">
              <a:buFont typeface="Arial" panose="020B0604020202020204" pitchFamily="34" charset="0"/>
              <a:buChar char="•"/>
            </a:pPr>
            <a:endParaRPr lang="cs-CZ" dirty="0">
              <a:solidFill>
                <a:schemeClr val="accent1">
                  <a:lumMod val="50000"/>
                </a:schemeClr>
              </a:solidFill>
            </a:endParaRPr>
          </a:p>
          <a:p>
            <a:pPr algn="just">
              <a:buFont typeface="Arial" panose="020B0604020202020204" pitchFamily="34" charset="0"/>
              <a:buChar char="•"/>
            </a:pPr>
            <a:r>
              <a:rPr lang="cs-CZ" b="1" dirty="0">
                <a:solidFill>
                  <a:schemeClr val="accent1">
                    <a:lumMod val="50000"/>
                  </a:schemeClr>
                </a:solidFill>
              </a:rPr>
              <a:t>ENS - </a:t>
            </a:r>
            <a:r>
              <a:rPr lang="cs-CZ" dirty="0">
                <a:solidFill>
                  <a:schemeClr val="accent1">
                    <a:lumMod val="50000"/>
                  </a:schemeClr>
                </a:solidFill>
              </a:rPr>
              <a:t>vstupní souhrnné celní prohlášení (</a:t>
            </a:r>
            <a:r>
              <a:rPr lang="cs-CZ" dirty="0" err="1">
                <a:solidFill>
                  <a:schemeClr val="accent1">
                    <a:lumMod val="50000"/>
                  </a:schemeClr>
                </a:solidFill>
              </a:rPr>
              <a:t>Entry</a:t>
            </a:r>
            <a:r>
              <a:rPr lang="cs-CZ" dirty="0">
                <a:solidFill>
                  <a:schemeClr val="accent1">
                    <a:lumMod val="50000"/>
                  </a:schemeClr>
                </a:solidFill>
              </a:rPr>
              <a:t> </a:t>
            </a:r>
            <a:r>
              <a:rPr lang="cs-CZ" dirty="0" err="1">
                <a:solidFill>
                  <a:schemeClr val="accent1">
                    <a:lumMod val="50000"/>
                  </a:schemeClr>
                </a:solidFill>
              </a:rPr>
              <a:t>Summary</a:t>
            </a:r>
            <a:r>
              <a:rPr lang="cs-CZ" dirty="0">
                <a:solidFill>
                  <a:schemeClr val="accent1">
                    <a:lumMod val="50000"/>
                  </a:schemeClr>
                </a:solidFill>
              </a:rPr>
              <a:t> </a:t>
            </a:r>
            <a:r>
              <a:rPr lang="cs-CZ" dirty="0" err="1">
                <a:solidFill>
                  <a:schemeClr val="accent1">
                    <a:lumMod val="50000"/>
                  </a:schemeClr>
                </a:solidFill>
              </a:rPr>
              <a:t>Declaration</a:t>
            </a:r>
            <a:r>
              <a:rPr lang="cs-CZ" dirty="0">
                <a:solidFill>
                  <a:schemeClr val="accent1">
                    <a:lumMod val="50000"/>
                  </a:schemeClr>
                </a:solidFill>
              </a:rPr>
              <a:t>; </a:t>
            </a:r>
            <a:r>
              <a:rPr lang="cs-CZ" dirty="0" err="1">
                <a:solidFill>
                  <a:schemeClr val="accent1">
                    <a:lumMod val="50000"/>
                  </a:schemeClr>
                </a:solidFill>
              </a:rPr>
              <a:t>pre-arrival</a:t>
            </a:r>
            <a:r>
              <a:rPr lang="cs-CZ" dirty="0">
                <a:solidFill>
                  <a:schemeClr val="accent1">
                    <a:lumMod val="50000"/>
                  </a:schemeClr>
                </a:solidFill>
              </a:rPr>
              <a:t>; </a:t>
            </a:r>
            <a:r>
              <a:rPr lang="cs-CZ" dirty="0" err="1">
                <a:solidFill>
                  <a:schemeClr val="accent1">
                    <a:lumMod val="50000"/>
                  </a:schemeClr>
                </a:solidFill>
              </a:rPr>
              <a:t>déclaration</a:t>
            </a:r>
            <a:r>
              <a:rPr lang="cs-CZ" dirty="0">
                <a:solidFill>
                  <a:schemeClr val="accent1">
                    <a:lumMod val="50000"/>
                  </a:schemeClr>
                </a:solidFill>
              </a:rPr>
              <a:t> </a:t>
            </a:r>
            <a:r>
              <a:rPr lang="cs-CZ" dirty="0" err="1">
                <a:solidFill>
                  <a:schemeClr val="accent1">
                    <a:lumMod val="50000"/>
                  </a:schemeClr>
                </a:solidFill>
              </a:rPr>
              <a:t>sommaire</a:t>
            </a:r>
            <a:r>
              <a:rPr lang="cs-CZ" dirty="0">
                <a:solidFill>
                  <a:schemeClr val="accent1">
                    <a:lumMod val="50000"/>
                  </a:schemeClr>
                </a:solidFill>
              </a:rPr>
              <a:t> </a:t>
            </a:r>
            <a:r>
              <a:rPr lang="cs-CZ" dirty="0" err="1">
                <a:solidFill>
                  <a:schemeClr val="accent1">
                    <a:lumMod val="50000"/>
                  </a:schemeClr>
                </a:solidFill>
              </a:rPr>
              <a:t>d’entrée</a:t>
            </a:r>
            <a:r>
              <a:rPr lang="cs-CZ" dirty="0">
                <a:solidFill>
                  <a:schemeClr val="accent1">
                    <a:lumMod val="50000"/>
                  </a:schemeClr>
                </a:solidFill>
              </a:rPr>
              <a:t>)</a:t>
            </a:r>
          </a:p>
          <a:p>
            <a:pPr algn="just">
              <a:buFont typeface="Arial" panose="020B0604020202020204" pitchFamily="34" charset="0"/>
              <a:buChar char="•"/>
            </a:pPr>
            <a:r>
              <a:rPr lang="cs-CZ" b="1" dirty="0">
                <a:solidFill>
                  <a:schemeClr val="accent1">
                    <a:lumMod val="50000"/>
                  </a:schemeClr>
                </a:solidFill>
              </a:rPr>
              <a:t>ICS</a:t>
            </a:r>
            <a:r>
              <a:rPr lang="cs-CZ" dirty="0">
                <a:solidFill>
                  <a:schemeClr val="accent1">
                    <a:lumMod val="50000"/>
                  </a:schemeClr>
                </a:solidFill>
              </a:rPr>
              <a:t> </a:t>
            </a:r>
            <a:r>
              <a:rPr lang="cs-CZ" b="1" dirty="0">
                <a:solidFill>
                  <a:schemeClr val="accent1">
                    <a:lumMod val="50000"/>
                  </a:schemeClr>
                </a:solidFill>
              </a:rPr>
              <a:t>-</a:t>
            </a:r>
            <a:r>
              <a:rPr lang="cs-CZ" dirty="0">
                <a:solidFill>
                  <a:schemeClr val="accent1">
                    <a:lumMod val="50000"/>
                  </a:schemeClr>
                </a:solidFill>
              </a:rPr>
              <a:t> systém kontroly při dovozu; slouží pro podání ENS členskému státu/CÚ v místě vstupu na celní území EU (Import </a:t>
            </a:r>
            <a:r>
              <a:rPr lang="cs-CZ" dirty="0" err="1">
                <a:solidFill>
                  <a:schemeClr val="accent1">
                    <a:lumMod val="50000"/>
                  </a:schemeClr>
                </a:solidFill>
              </a:rPr>
              <a:t>Control</a:t>
            </a:r>
            <a:r>
              <a:rPr lang="cs-CZ" dirty="0">
                <a:solidFill>
                  <a:schemeClr val="accent1">
                    <a:lumMod val="50000"/>
                  </a:schemeClr>
                </a:solidFill>
              </a:rPr>
              <a:t> </a:t>
            </a:r>
            <a:r>
              <a:rPr lang="cs-CZ" dirty="0" err="1">
                <a:solidFill>
                  <a:schemeClr val="accent1">
                    <a:lumMod val="50000"/>
                  </a:schemeClr>
                </a:solidFill>
              </a:rPr>
              <a:t>System</a:t>
            </a:r>
            <a:r>
              <a:rPr lang="cs-CZ" dirty="0">
                <a:solidFill>
                  <a:schemeClr val="accent1">
                    <a:lumMod val="50000"/>
                  </a:schemeClr>
                </a:solidFill>
              </a:rPr>
              <a:t>)</a:t>
            </a:r>
          </a:p>
          <a:p>
            <a:pPr algn="just">
              <a:buFont typeface="Arial" panose="020B0604020202020204" pitchFamily="34" charset="0"/>
              <a:buChar char="•"/>
            </a:pPr>
            <a:endParaRPr lang="cs-CZ" sz="1800" dirty="0">
              <a:solidFill>
                <a:schemeClr val="accent1">
                  <a:lumMod val="50000"/>
                </a:schemeClr>
              </a:solidFill>
            </a:endParaRPr>
          </a:p>
          <a:p>
            <a:pPr algn="just">
              <a:buFont typeface="Arial" panose="020B0604020202020204" pitchFamily="34" charset="0"/>
              <a:buChar char="•"/>
            </a:pPr>
            <a:endParaRPr lang="cs-CZ" sz="1800" b="1" dirty="0">
              <a:solidFill>
                <a:schemeClr val="accent1">
                  <a:lumMod val="50000"/>
                </a:schemeClr>
              </a:solidFill>
            </a:endParaRPr>
          </a:p>
        </p:txBody>
      </p:sp>
    </p:spTree>
    <p:extLst>
      <p:ext uri="{BB962C8B-B14F-4D97-AF65-F5344CB8AC3E}">
        <p14:creationId xmlns:p14="http://schemas.microsoft.com/office/powerpoint/2010/main" val="1321540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4624"/>
            <a:ext cx="8208912"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CP podané před předložením zboží (1) </a:t>
            </a:r>
          </a:p>
        </p:txBody>
      </p:sp>
      <p:sp>
        <p:nvSpPr>
          <p:cNvPr id="10243" name="Zástupný symbol pro obsah 2"/>
          <p:cNvSpPr>
            <a:spLocks noGrp="1"/>
          </p:cNvSpPr>
          <p:nvPr>
            <p:ph sz="quarter" idx="4294967295"/>
          </p:nvPr>
        </p:nvSpPr>
        <p:spPr>
          <a:xfrm>
            <a:off x="-108520" y="932215"/>
            <a:ext cx="9145016" cy="5881161"/>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dirty="0">
                <a:solidFill>
                  <a:schemeClr val="accent1">
                    <a:lumMod val="50000"/>
                  </a:schemeClr>
                </a:solidFill>
              </a:rPr>
              <a:t>Od 10. 12. 2019 je v ČR u dovozních celních režimů umožněno využívání institutu </a:t>
            </a:r>
            <a:r>
              <a:rPr lang="cs-CZ" sz="2200" b="1" dirty="0">
                <a:solidFill>
                  <a:schemeClr val="accent1">
                    <a:lumMod val="50000"/>
                  </a:schemeClr>
                </a:solidFill>
              </a:rPr>
              <a:t>podání celního prohlášení před předložením zboží</a:t>
            </a:r>
            <a:r>
              <a:rPr lang="cs-CZ" sz="2200" dirty="0">
                <a:solidFill>
                  <a:schemeClr val="accent1">
                    <a:lumMod val="50000"/>
                  </a:schemeClr>
                </a:solidFill>
              </a:rPr>
              <a:t>, stanoveného článkem 171 UCC, i v tzv. </a:t>
            </a:r>
            <a:r>
              <a:rPr lang="cs-CZ" sz="2200" b="1" dirty="0">
                <a:solidFill>
                  <a:schemeClr val="accent1">
                    <a:lumMod val="50000"/>
                  </a:schemeClr>
                </a:solidFill>
              </a:rPr>
              <a:t>běžném postupu</a:t>
            </a:r>
            <a:r>
              <a:rPr lang="cs-CZ" sz="22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dirty="0">
                <a:solidFill>
                  <a:schemeClr val="accent1">
                    <a:lumMod val="50000"/>
                  </a:schemeClr>
                </a:solidFill>
              </a:rPr>
              <a:t>Pokud jsou splněny příslušné konkrétní podmínky a formality, a současně pokud není konkrétní CP předmětem ověření (kontroly), celní správa „garantuje“ </a:t>
            </a:r>
            <a:r>
              <a:rPr lang="cs-CZ" sz="2200" b="1" dirty="0">
                <a:solidFill>
                  <a:schemeClr val="accent1">
                    <a:lumMod val="50000"/>
                  </a:schemeClr>
                </a:solidFill>
              </a:rPr>
              <a:t>automatické propuštění </a:t>
            </a:r>
            <a:r>
              <a:rPr lang="cs-CZ" sz="2200" dirty="0">
                <a:solidFill>
                  <a:schemeClr val="accent1">
                    <a:lumMod val="50000"/>
                  </a:schemeClr>
                </a:solidFill>
              </a:rPr>
              <a:t>takto deklarovaného zboží </a:t>
            </a:r>
            <a:r>
              <a:rPr lang="cs-CZ" sz="2200" b="1" dirty="0">
                <a:solidFill>
                  <a:schemeClr val="accent1">
                    <a:lumMod val="50000"/>
                  </a:schemeClr>
                </a:solidFill>
              </a:rPr>
              <a:t>i mimo</a:t>
            </a:r>
            <a:r>
              <a:rPr lang="cs-CZ" sz="2200" dirty="0">
                <a:solidFill>
                  <a:schemeClr val="accent1">
                    <a:lumMod val="50000"/>
                  </a:schemeClr>
                </a:solidFill>
              </a:rPr>
              <a:t> </a:t>
            </a:r>
            <a:r>
              <a:rPr lang="cs-CZ" sz="2200" b="1" dirty="0">
                <a:solidFill>
                  <a:schemeClr val="accent1">
                    <a:lumMod val="50000"/>
                  </a:schemeClr>
                </a:solidFill>
              </a:rPr>
              <a:t>zjednodušené postupy</a:t>
            </a:r>
            <a:r>
              <a:rPr lang="cs-CZ" sz="2200" dirty="0">
                <a:solidFill>
                  <a:schemeClr val="accent1">
                    <a:lumMod val="50000"/>
                  </a:schemeClr>
                </a:solidFill>
              </a:rPr>
              <a:t>. A to v parametrech </a:t>
            </a:r>
            <a:r>
              <a:rPr lang="cs-CZ" sz="2200" b="1" dirty="0">
                <a:solidFill>
                  <a:schemeClr val="accent1">
                    <a:lumMod val="50000"/>
                  </a:schemeClr>
                </a:solidFill>
              </a:rPr>
              <a:t>jednotných</a:t>
            </a:r>
            <a:r>
              <a:rPr lang="cs-CZ" sz="2200" dirty="0">
                <a:solidFill>
                  <a:schemeClr val="accent1">
                    <a:lumMod val="50000"/>
                  </a:schemeClr>
                </a:solidFill>
              </a:rPr>
              <a:t> v celé ČR pro všechny třetí země, ze kterých je zboží dováženo – zejména </a:t>
            </a:r>
            <a:r>
              <a:rPr lang="cs-CZ" sz="2200" b="1" dirty="0">
                <a:solidFill>
                  <a:schemeClr val="accent1">
                    <a:lumMod val="50000"/>
                  </a:schemeClr>
                </a:solidFill>
              </a:rPr>
              <a:t>ve lhůtě</a:t>
            </a:r>
            <a:r>
              <a:rPr lang="pl-PL" sz="2200" b="1" dirty="0">
                <a:solidFill>
                  <a:schemeClr val="accent1">
                    <a:lumMod val="50000"/>
                  </a:schemeClr>
                </a:solidFill>
              </a:rPr>
              <a:t> 30 minut</a:t>
            </a:r>
            <a:r>
              <a:rPr lang="pl-PL" sz="2200" dirty="0">
                <a:solidFill>
                  <a:schemeClr val="accent1">
                    <a:lumMod val="50000"/>
                  </a:schemeClr>
                </a:solidFill>
              </a:rPr>
              <a:t> od okamžiku, kdy je zboží skutečně (nakonec) předloženo.</a:t>
            </a:r>
            <a:endParaRPr lang="cs-CZ" sz="22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2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b="1" dirty="0">
                <a:solidFill>
                  <a:schemeClr val="accent1">
                    <a:lumMod val="50000"/>
                  </a:schemeClr>
                </a:solidFill>
              </a:rPr>
              <a:t>Úprava dovozního systému </a:t>
            </a:r>
            <a:r>
              <a:rPr lang="cs-CZ" sz="2200" dirty="0">
                <a:solidFill>
                  <a:schemeClr val="accent1">
                    <a:lumMod val="50000"/>
                  </a:schemeClr>
                </a:solidFill>
              </a:rPr>
              <a:t>v ČR s účinností od 1. 1. 2021 spočívá ve změně dílčích parametrů právě a </a:t>
            </a:r>
            <a:r>
              <a:rPr lang="cs-CZ" sz="2200" b="1" dirty="0">
                <a:solidFill>
                  <a:schemeClr val="accent1">
                    <a:lumMod val="50000"/>
                  </a:schemeClr>
                </a:solidFill>
              </a:rPr>
              <a:t>pouze pro zboží z Velké Británie</a:t>
            </a:r>
            <a:r>
              <a:rPr lang="cs-CZ" sz="2200" dirty="0">
                <a:solidFill>
                  <a:schemeClr val="accent1">
                    <a:lumMod val="50000"/>
                  </a:schemeClr>
                </a:solidFill>
              </a:rPr>
              <a:t>. Oproti ostatním třetím zemím bude CP, jehož předmětem je </a:t>
            </a:r>
            <a:r>
              <a:rPr lang="cs-CZ" sz="2200" b="1" dirty="0">
                <a:solidFill>
                  <a:schemeClr val="accent1">
                    <a:lumMod val="50000"/>
                  </a:schemeClr>
                </a:solidFill>
              </a:rPr>
              <a:t>zboží</a:t>
            </a:r>
            <a:r>
              <a:rPr lang="cs-CZ" sz="2200" dirty="0">
                <a:solidFill>
                  <a:schemeClr val="accent1">
                    <a:lumMod val="50000"/>
                  </a:schemeClr>
                </a:solidFill>
              </a:rPr>
              <a:t>, které je </a:t>
            </a:r>
            <a:r>
              <a:rPr lang="cs-CZ" sz="2200" b="1" dirty="0">
                <a:solidFill>
                  <a:schemeClr val="accent1">
                    <a:lumMod val="50000"/>
                  </a:schemeClr>
                </a:solidFill>
              </a:rPr>
              <a:t>z</a:t>
            </a:r>
            <a:r>
              <a:rPr lang="cs-CZ" sz="2200" dirty="0">
                <a:solidFill>
                  <a:schemeClr val="accent1">
                    <a:lumMod val="50000"/>
                  </a:schemeClr>
                </a:solidFill>
              </a:rPr>
              <a:t> </a:t>
            </a:r>
            <a:r>
              <a:rPr lang="cs-CZ" sz="2200" b="1" dirty="0">
                <a:solidFill>
                  <a:schemeClr val="accent1">
                    <a:lumMod val="50000"/>
                  </a:schemeClr>
                </a:solidFill>
              </a:rPr>
              <a:t>UK odesláno </a:t>
            </a:r>
            <a:r>
              <a:rPr lang="cs-CZ" sz="2200" dirty="0">
                <a:solidFill>
                  <a:schemeClr val="accent1">
                    <a:lumMod val="50000"/>
                  </a:schemeClr>
                </a:solidFill>
              </a:rPr>
              <a:t>(vyváženo), je </a:t>
            </a:r>
            <a:r>
              <a:rPr lang="cs-CZ" sz="2200" b="1" dirty="0">
                <a:solidFill>
                  <a:schemeClr val="accent1">
                    <a:lumMod val="50000"/>
                  </a:schemeClr>
                </a:solidFill>
              </a:rPr>
              <a:t>v</a:t>
            </a:r>
            <a:r>
              <a:rPr lang="cs-CZ" sz="2200" dirty="0">
                <a:solidFill>
                  <a:schemeClr val="accent1">
                    <a:lumMod val="50000"/>
                  </a:schemeClr>
                </a:solidFill>
              </a:rPr>
              <a:t> </a:t>
            </a:r>
            <a:r>
              <a:rPr lang="cs-CZ" sz="2200" b="1" dirty="0">
                <a:solidFill>
                  <a:schemeClr val="accent1">
                    <a:lumMod val="50000"/>
                  </a:schemeClr>
                </a:solidFill>
              </a:rPr>
              <a:t>UK původní </a:t>
            </a:r>
            <a:r>
              <a:rPr lang="cs-CZ" sz="2200" dirty="0">
                <a:solidFill>
                  <a:schemeClr val="accent1">
                    <a:lumMod val="50000"/>
                  </a:schemeClr>
                </a:solidFill>
              </a:rPr>
              <a:t>(dle pravidel původu zboží, včetně preferenčního, bude-li případně sjednána dohoda o volném obchodu) a pokud je v </a:t>
            </a:r>
            <a:r>
              <a:rPr lang="cs-CZ" sz="2200" b="1" dirty="0">
                <a:solidFill>
                  <a:schemeClr val="accent1">
                    <a:lumMod val="50000"/>
                  </a:schemeClr>
                </a:solidFill>
              </a:rPr>
              <a:t>UK usazen i odesílatel </a:t>
            </a:r>
            <a:r>
              <a:rPr lang="cs-CZ" sz="2200" dirty="0">
                <a:solidFill>
                  <a:schemeClr val="accent1">
                    <a:lumMod val="50000"/>
                  </a:schemeClr>
                </a:solidFill>
              </a:rPr>
              <a:t>(vývozce), </a:t>
            </a:r>
            <a:r>
              <a:rPr lang="cs-CZ" sz="2200" b="1" dirty="0">
                <a:solidFill>
                  <a:schemeClr val="accent1">
                    <a:lumMod val="50000"/>
                  </a:schemeClr>
                </a:solidFill>
              </a:rPr>
              <a:t>zvýhodněno</a:t>
            </a:r>
            <a:r>
              <a:rPr lang="cs-CZ" sz="2200" dirty="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41551642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44624"/>
            <a:ext cx="7776864"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CP podané před předložením zboží (2) </a:t>
            </a:r>
          </a:p>
        </p:txBody>
      </p:sp>
      <p:sp>
        <p:nvSpPr>
          <p:cNvPr id="10243" name="Zástupný symbol pro obsah 2"/>
          <p:cNvSpPr>
            <a:spLocks noGrp="1"/>
          </p:cNvSpPr>
          <p:nvPr>
            <p:ph sz="quarter" idx="4294967295"/>
          </p:nvPr>
        </p:nvSpPr>
        <p:spPr>
          <a:xfrm>
            <a:off x="-108520" y="404664"/>
            <a:ext cx="9145016" cy="5881161"/>
          </a:xfrm>
          <a:prstGeom prst="rect">
            <a:avLst/>
          </a:prstGeom>
        </p:spPr>
        <p:txBody>
          <a:bodyPr/>
          <a:lstStyle/>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Automatické propuštění  již </a:t>
            </a:r>
            <a:r>
              <a:rPr lang="cs-CZ" sz="2100" b="1" dirty="0">
                <a:solidFill>
                  <a:schemeClr val="accent1">
                    <a:lumMod val="50000"/>
                  </a:schemeClr>
                </a:solidFill>
              </a:rPr>
              <a:t>nebudou omezovat </a:t>
            </a:r>
            <a:r>
              <a:rPr lang="cs-CZ" sz="2100" dirty="0">
                <a:solidFill>
                  <a:schemeClr val="accent1">
                    <a:lumMod val="50000"/>
                  </a:schemeClr>
                </a:solidFill>
              </a:rPr>
              <a:t>následující podmínky:</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bylo-li dané </a:t>
            </a:r>
            <a:r>
              <a:rPr lang="cs-CZ" sz="2100" b="1" dirty="0">
                <a:solidFill>
                  <a:schemeClr val="accent1">
                    <a:lumMod val="50000"/>
                  </a:schemeClr>
                </a:solidFill>
              </a:rPr>
              <a:t>CP přijato pouze mezi 7.30 hod a 14.30 hod</a:t>
            </a:r>
            <a:r>
              <a:rPr lang="cs-CZ" sz="2100" dirty="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mezi podáním CP před předložením zboží a zasláním oznámení (nebo signálem o provedení dočasného uskladnění posledního tranzitního dokladu), </a:t>
            </a:r>
            <a:r>
              <a:rPr lang="cs-CZ" sz="2100" b="1" dirty="0">
                <a:solidFill>
                  <a:schemeClr val="accent1">
                    <a:lumMod val="50000"/>
                  </a:schemeClr>
                </a:solidFill>
              </a:rPr>
              <a:t>uběhla minimálně 1 hodina pracovní doby</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v datovém prvku „</a:t>
            </a:r>
            <a:r>
              <a:rPr lang="cs-CZ" sz="2100" b="1" dirty="0">
                <a:solidFill>
                  <a:schemeClr val="accent1">
                    <a:lumMod val="50000"/>
                  </a:schemeClr>
                </a:solidFill>
              </a:rPr>
              <a:t>Preference</a:t>
            </a:r>
            <a:r>
              <a:rPr lang="cs-CZ" sz="2100" dirty="0">
                <a:solidFill>
                  <a:schemeClr val="accent1">
                    <a:lumMod val="50000"/>
                  </a:schemeClr>
                </a:solidFill>
              </a:rPr>
              <a:t>“ (G12) je uveden jakýkoli jiný kód, než "100" (reálné dopady jen tehdy, bude-li - i kdykoli po 1. 1. 2021 - sjednána dohoda o volném obchodu s adekvátním </a:t>
            </a:r>
            <a:r>
              <a:rPr lang="cs-CZ" sz="2100" b="1" dirty="0">
                <a:solidFill>
                  <a:schemeClr val="accent1">
                    <a:lumMod val="50000"/>
                  </a:schemeClr>
                </a:solidFill>
              </a:rPr>
              <a:t>prokazováním preferenčního původu</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v datových prvcích „Národní přídavný kód„ a „Další národní přídavný kód“ (GZB05-08) je uveden jakýkoli kód, začínající na "R...„ (</a:t>
            </a:r>
            <a:r>
              <a:rPr lang="cs-CZ" sz="2100" b="1" dirty="0">
                <a:solidFill>
                  <a:schemeClr val="accent1">
                    <a:lumMod val="50000"/>
                  </a:schemeClr>
                </a:solidFill>
              </a:rPr>
              <a:t>snížená sazba DPH</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Nadále </a:t>
            </a:r>
            <a:r>
              <a:rPr lang="cs-CZ" sz="2100" b="1" dirty="0">
                <a:solidFill>
                  <a:schemeClr val="accent1">
                    <a:lumMod val="50000"/>
                  </a:schemeClr>
                </a:solidFill>
              </a:rPr>
              <a:t>zůstávají </a:t>
            </a:r>
            <a:r>
              <a:rPr lang="cs-CZ" sz="2100" dirty="0">
                <a:solidFill>
                  <a:schemeClr val="accent1">
                    <a:lumMod val="50000"/>
                  </a:schemeClr>
                </a:solidFill>
              </a:rPr>
              <a:t>i pro zboží z UK v platnosti následující </a:t>
            </a:r>
            <a:r>
              <a:rPr lang="cs-CZ" sz="2100" b="1" dirty="0">
                <a:solidFill>
                  <a:schemeClr val="accent1">
                    <a:lumMod val="50000"/>
                  </a:schemeClr>
                </a:solidFill>
              </a:rPr>
              <a:t>omezení</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pokud je v datovém prvku </a:t>
            </a:r>
            <a:r>
              <a:rPr lang="cs-CZ" sz="2100" b="1" dirty="0">
                <a:solidFill>
                  <a:schemeClr val="accent1">
                    <a:lumMod val="50000"/>
                  </a:schemeClr>
                </a:solidFill>
              </a:rPr>
              <a:t>Upřesňující opatření ke zboží </a:t>
            </a:r>
            <a:r>
              <a:rPr lang="cs-CZ" sz="2100" dirty="0">
                <a:solidFill>
                  <a:schemeClr val="accent1">
                    <a:lumMod val="50000"/>
                  </a:schemeClr>
                </a:solidFill>
              </a:rPr>
              <a:t>nebo režimu (G25) uveden jakýkoli jiný kód, než "000„ (</a:t>
            </a:r>
            <a:r>
              <a:rPr lang="cs-CZ" sz="2100" b="1" dirty="0">
                <a:solidFill>
                  <a:schemeClr val="accent1">
                    <a:lumMod val="50000"/>
                  </a:schemeClr>
                </a:solidFill>
              </a:rPr>
              <a:t>osvobození od cla a</a:t>
            </a:r>
            <a:r>
              <a:rPr lang="cs-CZ" sz="2100" dirty="0">
                <a:solidFill>
                  <a:schemeClr val="accent1">
                    <a:lumMod val="50000"/>
                  </a:schemeClr>
                </a:solidFill>
              </a:rPr>
              <a:t>/nebo </a:t>
            </a:r>
            <a:r>
              <a:rPr lang="cs-CZ" sz="2100" b="1" dirty="0">
                <a:solidFill>
                  <a:schemeClr val="accent1">
                    <a:lumMod val="50000"/>
                  </a:schemeClr>
                </a:solidFill>
              </a:rPr>
              <a:t>daně</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kdy jsou v celním prohlášení uvedeny/navrženy </a:t>
            </a:r>
            <a:r>
              <a:rPr lang="cs-CZ" sz="2100" b="1" dirty="0">
                <a:solidFill>
                  <a:schemeClr val="accent1">
                    <a:lumMod val="50000"/>
                  </a:schemeClr>
                </a:solidFill>
              </a:rPr>
              <a:t>režimy 42xx a 63xx</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 kdy je v nově vytvořeném speciálním interním číselníku u daného druhu </a:t>
            </a:r>
            <a:r>
              <a:rPr lang="cs-CZ" sz="2100" b="1" dirty="0">
                <a:solidFill>
                  <a:schemeClr val="accent1">
                    <a:lumMod val="50000"/>
                  </a:schemeClr>
                </a:solidFill>
              </a:rPr>
              <a:t>předloženého dokladu</a:t>
            </a:r>
            <a:r>
              <a:rPr lang="cs-CZ" sz="2100" dirty="0">
                <a:solidFill>
                  <a:schemeClr val="accent1">
                    <a:lumMod val="50000"/>
                  </a:schemeClr>
                </a:solidFill>
              </a:rPr>
              <a:t> (GPD01) uvedeno, že příslušný certifikát (</a:t>
            </a:r>
            <a:r>
              <a:rPr lang="cs-CZ" sz="2100" b="1" dirty="0">
                <a:solidFill>
                  <a:schemeClr val="accent1">
                    <a:lumMod val="50000"/>
                  </a:schemeClr>
                </a:solidFill>
              </a:rPr>
              <a:t>doklad) je třeba při celním řízení </a:t>
            </a:r>
            <a:r>
              <a:rPr lang="cs-CZ" sz="2100" dirty="0">
                <a:solidFill>
                  <a:schemeClr val="accent1">
                    <a:lumMod val="50000"/>
                  </a:schemeClr>
                </a:solidFill>
              </a:rPr>
              <a:t>explicitně </a:t>
            </a:r>
            <a:r>
              <a:rPr lang="cs-CZ" sz="2100" b="1" dirty="0">
                <a:solidFill>
                  <a:schemeClr val="accent1">
                    <a:lumMod val="50000"/>
                  </a:schemeClr>
                </a:solidFill>
              </a:rPr>
              <a:t>předložit</a:t>
            </a:r>
            <a:r>
              <a:rPr lang="cs-CZ" sz="2100" dirty="0">
                <a:solidFill>
                  <a:schemeClr val="accent1">
                    <a:lumMod val="50000"/>
                  </a:schemeClr>
                </a:solidFill>
              </a:rPr>
              <a:t> neboť se jedná o zboží, podléhající </a:t>
            </a:r>
            <a:r>
              <a:rPr lang="cs-CZ" sz="2100" b="1" dirty="0">
                <a:solidFill>
                  <a:schemeClr val="accent1">
                    <a:lumMod val="50000"/>
                  </a:schemeClr>
                </a:solidFill>
              </a:rPr>
              <a:t>zákazu či omezení</a:t>
            </a:r>
            <a:r>
              <a:rPr lang="cs-CZ" sz="21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856690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Vývoz a zpětný vývoz zboží (1)</a:t>
            </a:r>
          </a:p>
        </p:txBody>
      </p:sp>
      <p:sp>
        <p:nvSpPr>
          <p:cNvPr id="10243" name="Zástupný symbol pro obsah 2"/>
          <p:cNvSpPr>
            <a:spLocks noGrp="1"/>
          </p:cNvSpPr>
          <p:nvPr>
            <p:ph sz="quarter" idx="4294967295"/>
          </p:nvPr>
        </p:nvSpPr>
        <p:spPr>
          <a:xfrm>
            <a:off x="0" y="692696"/>
            <a:ext cx="9144000" cy="5593128"/>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Zboží</a:t>
            </a:r>
            <a:r>
              <a:rPr lang="cs-CZ" sz="2000" dirty="0">
                <a:solidFill>
                  <a:schemeClr val="accent1">
                    <a:lumMod val="50000"/>
                  </a:schemeClr>
                </a:solidFill>
              </a:rPr>
              <a:t>, které </a:t>
            </a:r>
            <a:r>
              <a:rPr lang="cs-CZ" sz="2000" b="1" dirty="0">
                <a:solidFill>
                  <a:schemeClr val="accent1">
                    <a:lumMod val="50000"/>
                  </a:schemeClr>
                </a:solidFill>
              </a:rPr>
              <a:t>má opustit </a:t>
            </a:r>
            <a:r>
              <a:rPr lang="cs-CZ" sz="2000" dirty="0">
                <a:solidFill>
                  <a:schemeClr val="accent1">
                    <a:lumMod val="50000"/>
                  </a:schemeClr>
                </a:solidFill>
              </a:rPr>
              <a:t>celní </a:t>
            </a:r>
            <a:r>
              <a:rPr lang="cs-CZ" sz="2000" b="1" dirty="0">
                <a:solidFill>
                  <a:schemeClr val="accent1">
                    <a:lumMod val="50000"/>
                  </a:schemeClr>
                </a:solidFill>
              </a:rPr>
              <a:t>území Unie</a:t>
            </a:r>
            <a:r>
              <a:rPr lang="cs-CZ" sz="2000" dirty="0">
                <a:solidFill>
                  <a:schemeClr val="accent1">
                    <a:lumMod val="50000"/>
                  </a:schemeClr>
                </a:solidFill>
              </a:rPr>
              <a:t>, </a:t>
            </a:r>
            <a:r>
              <a:rPr lang="cs-CZ" sz="2000" b="1" dirty="0">
                <a:solidFill>
                  <a:schemeClr val="accent1">
                    <a:lumMod val="50000"/>
                  </a:schemeClr>
                </a:solidFill>
              </a:rPr>
              <a:t>je předmětem prohlášení před výstupem zboží</a:t>
            </a:r>
            <a:r>
              <a:rPr lang="cs-CZ" sz="2000" dirty="0">
                <a:solidFill>
                  <a:schemeClr val="accent1">
                    <a:lumMod val="50000"/>
                  </a:schemeClr>
                </a:solidFill>
              </a:rPr>
              <a:t>, které se příslušnému celnímu úřadu podává ve stanovené lhůtě </a:t>
            </a:r>
            <a:r>
              <a:rPr lang="cs-CZ" sz="2000" b="1" dirty="0">
                <a:solidFill>
                  <a:schemeClr val="accent1">
                    <a:lumMod val="50000"/>
                  </a:schemeClr>
                </a:solidFill>
              </a:rPr>
              <a:t>před tím</a:t>
            </a:r>
            <a:r>
              <a:rPr lang="cs-CZ" sz="2000" dirty="0">
                <a:solidFill>
                  <a:schemeClr val="accent1">
                    <a:lumMod val="50000"/>
                  </a:schemeClr>
                </a:solidFill>
              </a:rPr>
              <a:t>, </a:t>
            </a:r>
            <a:r>
              <a:rPr lang="cs-CZ" sz="2000" b="1" dirty="0">
                <a:solidFill>
                  <a:schemeClr val="accent1">
                    <a:lumMod val="50000"/>
                  </a:schemeClr>
                </a:solidFill>
              </a:rPr>
              <a:t>než zboží opustí</a:t>
            </a:r>
            <a:r>
              <a:rPr lang="cs-CZ" sz="2000" dirty="0">
                <a:solidFill>
                  <a:schemeClr val="accent1">
                    <a:lumMod val="50000"/>
                  </a:schemeClr>
                </a:solidFill>
              </a:rPr>
              <a:t> celní </a:t>
            </a:r>
            <a:r>
              <a:rPr lang="cs-CZ" sz="2000" b="1" dirty="0">
                <a:solidFill>
                  <a:schemeClr val="accent1">
                    <a:lumMod val="50000"/>
                  </a:schemeClr>
                </a:solidFill>
              </a:rPr>
              <a:t>území Unie</a:t>
            </a:r>
            <a:r>
              <a:rPr lang="cs-CZ" sz="20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Prohlášení před výstupem zboží </a:t>
            </a:r>
            <a:r>
              <a:rPr lang="cs-CZ" sz="2000" dirty="0">
                <a:solidFill>
                  <a:schemeClr val="accent1">
                    <a:lumMod val="50000"/>
                  </a:schemeClr>
                </a:solidFill>
              </a:rPr>
              <a:t>má </a:t>
            </a:r>
            <a:r>
              <a:rPr lang="cs-CZ" sz="2000" b="1" dirty="0">
                <a:solidFill>
                  <a:schemeClr val="accent1">
                    <a:lumMod val="50000"/>
                  </a:schemeClr>
                </a:solidFill>
              </a:rPr>
              <a:t>jednu z</a:t>
            </a:r>
            <a:r>
              <a:rPr lang="cs-CZ" sz="2000" dirty="0">
                <a:solidFill>
                  <a:schemeClr val="accent1">
                    <a:lumMod val="50000"/>
                  </a:schemeClr>
                </a:solidFill>
              </a:rPr>
              <a:t> těchto </a:t>
            </a:r>
            <a:r>
              <a:rPr lang="cs-CZ" sz="2000" b="1" dirty="0">
                <a:solidFill>
                  <a:schemeClr val="accent1">
                    <a:lumMod val="50000"/>
                  </a:schemeClr>
                </a:solidFill>
              </a:rPr>
              <a:t>forem</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 </a:t>
            </a:r>
            <a:r>
              <a:rPr lang="cs-CZ" sz="2000" b="1" dirty="0">
                <a:solidFill>
                  <a:schemeClr val="accent1">
                    <a:lumMod val="50000"/>
                  </a:schemeClr>
                </a:solidFill>
              </a:rPr>
              <a:t>celní prohlášení</a:t>
            </a:r>
            <a:r>
              <a:rPr lang="cs-CZ" sz="2000" dirty="0">
                <a:solidFill>
                  <a:schemeClr val="accent1">
                    <a:lumMod val="50000"/>
                  </a:schemeClr>
                </a:solidFill>
              </a:rPr>
              <a:t>, pokud zboží Unie, které má opustit celní území Unie, je </a:t>
            </a:r>
            <a:r>
              <a:rPr lang="cs-CZ" sz="2000" b="1" dirty="0">
                <a:solidFill>
                  <a:schemeClr val="accent1">
                    <a:lumMod val="50000"/>
                  </a:schemeClr>
                </a:solidFill>
              </a:rPr>
              <a:t>propuštěno</a:t>
            </a:r>
            <a:r>
              <a:rPr lang="cs-CZ" sz="2000" dirty="0">
                <a:solidFill>
                  <a:schemeClr val="accent1">
                    <a:lumMod val="50000"/>
                  </a:schemeClr>
                </a:solidFill>
              </a:rPr>
              <a:t> </a:t>
            </a:r>
            <a:r>
              <a:rPr lang="cs-CZ" sz="2000" b="1" dirty="0">
                <a:solidFill>
                  <a:schemeClr val="accent1">
                    <a:lumMod val="50000"/>
                  </a:schemeClr>
                </a:solidFill>
              </a:rPr>
              <a:t>do</a:t>
            </a:r>
            <a:r>
              <a:rPr lang="cs-CZ" sz="2000" dirty="0">
                <a:solidFill>
                  <a:schemeClr val="accent1">
                    <a:lumMod val="50000"/>
                  </a:schemeClr>
                </a:solidFill>
              </a:rPr>
              <a:t> celního </a:t>
            </a:r>
            <a:r>
              <a:rPr lang="cs-CZ" sz="2000" b="1" dirty="0">
                <a:solidFill>
                  <a:schemeClr val="accent1">
                    <a:lumMod val="50000"/>
                  </a:schemeClr>
                </a:solidFill>
              </a:rPr>
              <a:t>režimu</a:t>
            </a:r>
            <a:r>
              <a:rPr lang="cs-CZ" sz="2000" dirty="0">
                <a:solidFill>
                  <a:schemeClr val="accent1">
                    <a:lumMod val="50000"/>
                  </a:schemeClr>
                </a:solidFill>
              </a:rPr>
              <a:t>, pro který se toto celní prohlášení vyžaduje (</a:t>
            </a:r>
            <a:r>
              <a:rPr lang="cs-CZ" sz="2000" b="1" dirty="0">
                <a:solidFill>
                  <a:schemeClr val="accent1">
                    <a:lumMod val="50000"/>
                  </a:schemeClr>
                </a:solidFill>
              </a:rPr>
              <a:t>vývoz,</a:t>
            </a:r>
            <a:r>
              <a:rPr lang="cs-CZ" sz="2000" dirty="0">
                <a:solidFill>
                  <a:schemeClr val="accent1">
                    <a:lumMod val="50000"/>
                  </a:schemeClr>
                </a:solidFill>
              </a:rPr>
              <a:t> pasivní zušlechťovací styk a </a:t>
            </a:r>
            <a:r>
              <a:rPr lang="cs-CZ" sz="2000" b="1" dirty="0">
                <a:solidFill>
                  <a:schemeClr val="accent1">
                    <a:lumMod val="50000"/>
                  </a:schemeClr>
                </a:solidFill>
              </a:rPr>
              <a:t>tranzit – </a:t>
            </a:r>
            <a:r>
              <a:rPr lang="cs-CZ" sz="2000" dirty="0">
                <a:solidFill>
                  <a:schemeClr val="accent1">
                    <a:lumMod val="50000"/>
                  </a:schemeClr>
                </a:solidFill>
              </a:rPr>
              <a:t>opět viz přistoupení UK k Úmluvě o společném tranzitním režimu);</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b) </a:t>
            </a:r>
            <a:r>
              <a:rPr lang="cs-CZ" sz="2000" b="1" dirty="0">
                <a:solidFill>
                  <a:schemeClr val="accent1">
                    <a:lumMod val="50000"/>
                  </a:schemeClr>
                </a:solidFill>
              </a:rPr>
              <a:t>prohlášení o zpětném vývozu </a:t>
            </a:r>
            <a:r>
              <a:rPr lang="cs-CZ" sz="2000" dirty="0">
                <a:solidFill>
                  <a:schemeClr val="accent1">
                    <a:lumMod val="50000"/>
                  </a:schemeClr>
                </a:solidFill>
              </a:rPr>
              <a:t>pro zboží, které není zbožím Unie</a:t>
            </a:r>
            <a:r>
              <a:rPr lang="cs-CZ" sz="2000" b="1" dirty="0">
                <a:solidFill>
                  <a:schemeClr val="accent1">
                    <a:lumMod val="50000"/>
                  </a:schemeClr>
                </a:solidFill>
              </a:rPr>
              <a:t>, </a:t>
            </a:r>
            <a:r>
              <a:rPr lang="cs-CZ" sz="2000" dirty="0">
                <a:solidFill>
                  <a:schemeClr val="accent1">
                    <a:lumMod val="50000"/>
                  </a:schemeClr>
                </a:solidFill>
              </a:rPr>
              <a:t>podle článku 270;</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c) </a:t>
            </a:r>
            <a:r>
              <a:rPr lang="cs-CZ" sz="2000" b="1" dirty="0">
                <a:solidFill>
                  <a:schemeClr val="accent1">
                    <a:lumMod val="50000"/>
                  </a:schemeClr>
                </a:solidFill>
              </a:rPr>
              <a:t>výstupní souhrnné celní prohlášení (EXS) </a:t>
            </a:r>
            <a:r>
              <a:rPr lang="cs-CZ" sz="2000" dirty="0">
                <a:solidFill>
                  <a:schemeClr val="accent1">
                    <a:lumMod val="50000"/>
                  </a:schemeClr>
                </a:solidFill>
              </a:rPr>
              <a:t>podle článku 271.</a:t>
            </a:r>
          </a:p>
          <a:p>
            <a:pPr marL="461962" lvl="3" indent="-28575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Má-li </a:t>
            </a:r>
            <a:r>
              <a:rPr lang="cs-CZ" sz="2000" b="1" dirty="0">
                <a:solidFill>
                  <a:schemeClr val="accent1">
                    <a:lumMod val="50000"/>
                  </a:schemeClr>
                </a:solidFill>
              </a:rPr>
              <a:t>zboží opustit </a:t>
            </a:r>
            <a:r>
              <a:rPr lang="cs-CZ" sz="2000" dirty="0">
                <a:solidFill>
                  <a:schemeClr val="accent1">
                    <a:lumMod val="50000"/>
                  </a:schemeClr>
                </a:solidFill>
              </a:rPr>
              <a:t>celní </a:t>
            </a:r>
            <a:r>
              <a:rPr lang="cs-CZ" sz="2000" b="1" dirty="0">
                <a:solidFill>
                  <a:schemeClr val="accent1">
                    <a:lumMod val="50000"/>
                  </a:schemeClr>
                </a:solidFill>
              </a:rPr>
              <a:t>území Unie a není podáno celní prohlášení </a:t>
            </a:r>
            <a:r>
              <a:rPr lang="cs-CZ" sz="2000" dirty="0">
                <a:solidFill>
                  <a:schemeClr val="accent1">
                    <a:lumMod val="50000"/>
                  </a:schemeClr>
                </a:solidFill>
              </a:rPr>
              <a:t>nebo </a:t>
            </a:r>
            <a:r>
              <a:rPr lang="cs-CZ" sz="2000" b="1" dirty="0">
                <a:solidFill>
                  <a:schemeClr val="accent1">
                    <a:lumMod val="50000"/>
                  </a:schemeClr>
                </a:solidFill>
              </a:rPr>
              <a:t>prohlášení o zpětném vývozu jakožto prohlášení před výstupem </a:t>
            </a:r>
            <a:r>
              <a:rPr lang="cs-CZ" sz="2000" dirty="0">
                <a:solidFill>
                  <a:schemeClr val="accent1">
                    <a:lumMod val="50000"/>
                  </a:schemeClr>
                </a:solidFill>
              </a:rPr>
              <a:t>zboží, podá se </a:t>
            </a:r>
            <a:r>
              <a:rPr lang="cs-CZ" sz="2000" b="1" dirty="0">
                <a:solidFill>
                  <a:schemeClr val="accent1">
                    <a:lumMod val="50000"/>
                  </a:schemeClr>
                </a:solidFill>
              </a:rPr>
              <a:t>u</a:t>
            </a:r>
            <a:r>
              <a:rPr lang="cs-CZ" sz="2000" dirty="0">
                <a:solidFill>
                  <a:schemeClr val="accent1">
                    <a:lumMod val="50000"/>
                  </a:schemeClr>
                </a:solidFill>
              </a:rPr>
              <a:t> CÚ </a:t>
            </a:r>
            <a:r>
              <a:rPr lang="cs-CZ" sz="2000" b="1" dirty="0">
                <a:solidFill>
                  <a:schemeClr val="accent1">
                    <a:lumMod val="50000"/>
                  </a:schemeClr>
                </a:solidFill>
              </a:rPr>
              <a:t>výstupu</a:t>
            </a:r>
            <a:r>
              <a:rPr lang="cs-CZ" sz="2000" dirty="0">
                <a:solidFill>
                  <a:schemeClr val="accent1">
                    <a:lumMod val="50000"/>
                  </a:schemeClr>
                </a:solidFill>
              </a:rPr>
              <a:t> </a:t>
            </a:r>
            <a:r>
              <a:rPr lang="cs-CZ" sz="2000" b="1" dirty="0">
                <a:solidFill>
                  <a:schemeClr val="accent1">
                    <a:lumMod val="50000"/>
                  </a:schemeClr>
                </a:solidFill>
              </a:rPr>
              <a:t>EXS</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 prohlášení před výstupem zboží se </a:t>
            </a:r>
            <a:r>
              <a:rPr lang="cs-CZ" sz="2000" b="1" dirty="0">
                <a:solidFill>
                  <a:schemeClr val="accent1">
                    <a:lumMod val="50000"/>
                  </a:schemeClr>
                </a:solidFill>
              </a:rPr>
              <a:t>uvedou údaje nezbytné pro analýzu rizik </a:t>
            </a:r>
            <a:r>
              <a:rPr lang="cs-CZ" sz="2000" dirty="0">
                <a:solidFill>
                  <a:schemeClr val="accent1">
                    <a:lumMod val="50000"/>
                  </a:schemeClr>
                </a:solidFill>
              </a:rPr>
              <a:t>pro účely </a:t>
            </a:r>
            <a:r>
              <a:rPr lang="cs-CZ" sz="2000" b="1" dirty="0">
                <a:solidFill>
                  <a:schemeClr val="accent1">
                    <a:lumMod val="50000"/>
                  </a:schemeClr>
                </a:solidFill>
              </a:rPr>
              <a:t>bezpečnosti a zabezpečení – </a:t>
            </a:r>
            <a:r>
              <a:rPr lang="cs-CZ" sz="2000" dirty="0">
                <a:solidFill>
                  <a:schemeClr val="accent1">
                    <a:lumMod val="50000"/>
                  </a:schemeClr>
                </a:solidFill>
              </a:rPr>
              <a:t>jsou </a:t>
            </a:r>
            <a:r>
              <a:rPr lang="cs-CZ" sz="2000" b="1" dirty="0">
                <a:solidFill>
                  <a:schemeClr val="accent1">
                    <a:lumMod val="50000"/>
                  </a:schemeClr>
                </a:solidFill>
              </a:rPr>
              <a:t>již zahrnuty v CP (TCP), podávaném </a:t>
            </a:r>
            <a:r>
              <a:rPr lang="cs-CZ" sz="2000" dirty="0">
                <a:solidFill>
                  <a:schemeClr val="accent1">
                    <a:lumMod val="50000"/>
                  </a:schemeClr>
                </a:solidFill>
              </a:rPr>
              <a:t>na CÚ vývozu (TCP- CÚ odeslání) </a:t>
            </a:r>
            <a:r>
              <a:rPr lang="cs-CZ" sz="2000" b="1" dirty="0">
                <a:solidFill>
                  <a:schemeClr val="accent1">
                    <a:lumMod val="50000"/>
                  </a:schemeClr>
                </a:solidFill>
              </a:rPr>
              <a:t>v ČR</a:t>
            </a:r>
            <a:r>
              <a:rPr lang="cs-CZ" sz="2000" dirty="0">
                <a:solidFill>
                  <a:schemeClr val="accent1">
                    <a:lumMod val="50000"/>
                  </a:schemeClr>
                </a:solidFill>
              </a:rPr>
              <a:t>, které je automaticky systémem ECS (NCTS) zasláno i na CÚ výstupu např. ve FR, BE, NL (TCP - a na CÚ tranzitu a CÚ určení v UK).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17125627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600" dirty="0">
                <a:solidFill>
                  <a:schemeClr val="accent1">
                    <a:lumMod val="50000"/>
                  </a:schemeClr>
                </a:solidFill>
              </a:rPr>
              <a:t>Vývoz a zpětný vývoz zboží (2)</a:t>
            </a:r>
          </a:p>
        </p:txBody>
      </p:sp>
      <p:sp>
        <p:nvSpPr>
          <p:cNvPr id="10243" name="Zástupný symbol pro obsah 2"/>
          <p:cNvSpPr>
            <a:spLocks noGrp="1"/>
          </p:cNvSpPr>
          <p:nvPr>
            <p:ph sz="quarter" idx="4294967295"/>
          </p:nvPr>
        </p:nvSpPr>
        <p:spPr>
          <a:xfrm>
            <a:off x="0" y="692696"/>
            <a:ext cx="8982199" cy="5593128"/>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Podle čl. 137 odst. 1 písm. a) a b) UCC DA  je možné podat pro vývoz </a:t>
            </a:r>
            <a:r>
              <a:rPr lang="cs-CZ" sz="2000" b="1" dirty="0">
                <a:solidFill>
                  <a:schemeClr val="accent1">
                    <a:lumMod val="50000"/>
                  </a:schemeClr>
                </a:solidFill>
              </a:rPr>
              <a:t>celní prohlášení ústně</a:t>
            </a:r>
            <a:r>
              <a:rPr lang="cs-CZ" sz="2000" dirty="0">
                <a:solidFill>
                  <a:schemeClr val="accent1">
                    <a:lumMod val="50000"/>
                  </a:schemeClr>
                </a:solidFill>
              </a:rPr>
              <a:t> na veškeré zboží neobchodní</a:t>
            </a:r>
            <a:r>
              <a:rPr lang="cs-CZ" sz="2000" b="1" dirty="0">
                <a:solidFill>
                  <a:schemeClr val="accent1">
                    <a:lumMod val="50000"/>
                  </a:schemeClr>
                </a:solidFill>
              </a:rPr>
              <a:t> </a:t>
            </a:r>
            <a:r>
              <a:rPr lang="cs-CZ" sz="2000" dirty="0">
                <a:solidFill>
                  <a:schemeClr val="accent1">
                    <a:lumMod val="50000"/>
                  </a:schemeClr>
                </a:solidFill>
              </a:rPr>
              <a:t>povahy a také </a:t>
            </a:r>
            <a:r>
              <a:rPr lang="cs-CZ" sz="2000" b="1" dirty="0">
                <a:solidFill>
                  <a:schemeClr val="accent1">
                    <a:lumMod val="50000"/>
                  </a:schemeClr>
                </a:solidFill>
              </a:rPr>
              <a:t>na zboží obchodní povahy </a:t>
            </a:r>
            <a:r>
              <a:rPr lang="cs-CZ" sz="2000" dirty="0">
                <a:solidFill>
                  <a:schemeClr val="accent1">
                    <a:lumMod val="50000"/>
                  </a:schemeClr>
                </a:solidFill>
              </a:rPr>
              <a:t>tehdy, pokud jeho hodnota nepřesahuje</a:t>
            </a:r>
            <a:r>
              <a:rPr lang="cs-CZ" sz="2000" b="1" dirty="0">
                <a:solidFill>
                  <a:schemeClr val="accent1">
                    <a:lumMod val="50000"/>
                  </a:schemeClr>
                </a:solidFill>
              </a:rPr>
              <a:t> 1 000 EUR nebo</a:t>
            </a:r>
            <a:r>
              <a:rPr lang="cs-CZ" sz="2000" dirty="0">
                <a:solidFill>
                  <a:schemeClr val="accent1">
                    <a:lumMod val="50000"/>
                  </a:schemeClr>
                </a:solidFill>
              </a:rPr>
              <a:t> jeho čistá hmotnost nepřesahuje </a:t>
            </a:r>
            <a:r>
              <a:rPr lang="cs-CZ" sz="2000" b="1" dirty="0">
                <a:solidFill>
                  <a:schemeClr val="accent1">
                    <a:lumMod val="50000"/>
                  </a:schemeClr>
                </a:solidFill>
              </a:rPr>
              <a:t>1 000 kg</a:t>
            </a:r>
            <a:r>
              <a:rPr lang="cs-CZ" sz="2000" dirty="0">
                <a:solidFill>
                  <a:schemeClr val="accent1">
                    <a:lumMod val="50000"/>
                  </a:schemeClr>
                </a:solidFill>
              </a:rPr>
              <a:t>. To platí pro všechny druhy dopravy s výjimkou dopravy poštovní, kde jsou celní formality ještě jednodušší (viz dále).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Pokud </a:t>
            </a:r>
            <a:r>
              <a:rPr lang="cs-CZ" sz="2000" b="1" dirty="0">
                <a:solidFill>
                  <a:schemeClr val="accent1">
                    <a:lumMod val="50000"/>
                  </a:schemeClr>
                </a:solidFill>
              </a:rPr>
              <a:t>je překročen </a:t>
            </a:r>
            <a:r>
              <a:rPr lang="cs-CZ" sz="2000" dirty="0">
                <a:solidFill>
                  <a:schemeClr val="accent1">
                    <a:lumMod val="50000"/>
                  </a:schemeClr>
                </a:solidFill>
              </a:rPr>
              <a:t>byť jen </a:t>
            </a:r>
            <a:r>
              <a:rPr lang="cs-CZ" sz="2000" b="1" dirty="0">
                <a:solidFill>
                  <a:schemeClr val="accent1">
                    <a:lumMod val="50000"/>
                  </a:schemeClr>
                </a:solidFill>
              </a:rPr>
              <a:t>jeden parametr</a:t>
            </a:r>
            <a:r>
              <a:rPr lang="cs-CZ" sz="2000" dirty="0">
                <a:solidFill>
                  <a:schemeClr val="accent1">
                    <a:lumMod val="50000"/>
                  </a:schemeClr>
                </a:solidFill>
              </a:rPr>
              <a:t>, je třeba podat </a:t>
            </a:r>
            <a:r>
              <a:rPr lang="cs-CZ" sz="2000" b="1" dirty="0">
                <a:solidFill>
                  <a:schemeClr val="accent1">
                    <a:lumMod val="50000"/>
                  </a:schemeClr>
                </a:solidFill>
              </a:rPr>
              <a:t>CP elektronicky </a:t>
            </a:r>
            <a:r>
              <a:rPr lang="cs-CZ" sz="2000" dirty="0">
                <a:solidFill>
                  <a:schemeClr val="accent1">
                    <a:lumMod val="50000"/>
                  </a:schemeClr>
                </a:solidFill>
              </a:rPr>
              <a:t>– zejména z důvodu zahrnutí do statistiky zahraničního obchodu.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eaLnBrk="1" hangingPunct="1">
              <a:spcBef>
                <a:spcPts val="0"/>
              </a:spcBef>
              <a:spcAft>
                <a:spcPts val="0"/>
              </a:spcAft>
              <a:buClr>
                <a:srgbClr val="4F81BD">
                  <a:lumMod val="50000"/>
                </a:srgbClr>
              </a:buClr>
              <a:buSzTx/>
              <a:buFont typeface="Arial" panose="020B0604020202020204" pitchFamily="34" charset="0"/>
              <a:buChar char="•"/>
            </a:pPr>
            <a:r>
              <a:rPr lang="cs-CZ" sz="2000" dirty="0">
                <a:solidFill>
                  <a:schemeClr val="accent1">
                    <a:lumMod val="50000"/>
                  </a:schemeClr>
                </a:solidFill>
              </a:rPr>
              <a:t>Dle čl. 221 odst</a:t>
            </a:r>
            <a:r>
              <a:rPr lang="cs-CZ" sz="2000" dirty="0">
                <a:solidFill>
                  <a:srgbClr val="4F81BD">
                    <a:lumMod val="50000"/>
                  </a:srgbClr>
                </a:solidFill>
              </a:rPr>
              <a:t>. 3 UCC IA lze CP podat </a:t>
            </a:r>
            <a:r>
              <a:rPr lang="cs-CZ" sz="2000" b="1" dirty="0">
                <a:solidFill>
                  <a:srgbClr val="4F81BD">
                    <a:lumMod val="50000"/>
                  </a:srgbClr>
                </a:solidFill>
              </a:rPr>
              <a:t>ústně jen na CÚ výstupu</a:t>
            </a:r>
            <a:r>
              <a:rPr lang="cs-CZ" sz="2000" dirty="0">
                <a:solidFill>
                  <a:srgbClr val="4F81BD">
                    <a:lumMod val="50000"/>
                  </a:srgbClr>
                </a:solidFill>
              </a:rPr>
              <a:t>. Tím je zpravidla CÚ umístěný na vnější hranici EU (přístav, letiště, silniční přechod…). „</a:t>
            </a:r>
            <a:r>
              <a:rPr lang="cs-CZ" sz="2000" b="1" dirty="0">
                <a:solidFill>
                  <a:srgbClr val="4F81BD">
                    <a:lumMod val="50000"/>
                  </a:srgbClr>
                </a:solidFill>
              </a:rPr>
              <a:t>Vnitrozemský“ CÚ </a:t>
            </a:r>
            <a:r>
              <a:rPr lang="cs-CZ" sz="2000" dirty="0">
                <a:solidFill>
                  <a:srgbClr val="4F81BD">
                    <a:lumMod val="50000"/>
                  </a:srgbClr>
                </a:solidFill>
              </a:rPr>
              <a:t>je jím mj. ten, </a:t>
            </a:r>
            <a:r>
              <a:rPr lang="cs-CZ" sz="2000" b="1" dirty="0">
                <a:solidFill>
                  <a:srgbClr val="4F81BD">
                    <a:lumMod val="50000"/>
                  </a:srgbClr>
                </a:solidFill>
              </a:rPr>
              <a:t>kde je zboží převzato </a:t>
            </a:r>
            <a:r>
              <a:rPr lang="cs-CZ" sz="2000" dirty="0">
                <a:solidFill>
                  <a:srgbClr val="4F81BD">
                    <a:lumMod val="50000"/>
                  </a:srgbClr>
                </a:solidFill>
              </a:rPr>
              <a:t>např. </a:t>
            </a:r>
            <a:r>
              <a:rPr lang="cs-CZ" sz="2000" b="1" dirty="0">
                <a:solidFill>
                  <a:srgbClr val="4F81BD">
                    <a:lumMod val="50000"/>
                  </a:srgbClr>
                </a:solidFill>
              </a:rPr>
              <a:t>leteckými</a:t>
            </a:r>
            <a:r>
              <a:rPr lang="cs-CZ" sz="2000" dirty="0">
                <a:solidFill>
                  <a:srgbClr val="4F81BD">
                    <a:lumMod val="50000"/>
                  </a:srgbClr>
                </a:solidFill>
              </a:rPr>
              <a:t> společnostmi </a:t>
            </a:r>
            <a:r>
              <a:rPr lang="cs-CZ" sz="2000" b="1" dirty="0">
                <a:solidFill>
                  <a:srgbClr val="4F81BD">
                    <a:lumMod val="50000"/>
                  </a:srgbClr>
                </a:solidFill>
              </a:rPr>
              <a:t>na základě jediné přepravní smlouvy</a:t>
            </a:r>
            <a:r>
              <a:rPr lang="cs-CZ" sz="2000" dirty="0">
                <a:solidFill>
                  <a:srgbClr val="4F81BD">
                    <a:lumMod val="50000"/>
                  </a:srgbClr>
                </a:solidFill>
              </a:rPr>
              <a:t> na přepravu zboží mimo celní území EU, které má opustit </a:t>
            </a:r>
            <a:r>
              <a:rPr lang="cs-CZ" sz="2000" b="1" dirty="0">
                <a:solidFill>
                  <a:srgbClr val="4F81BD">
                    <a:lumMod val="50000"/>
                  </a:srgbClr>
                </a:solidFill>
              </a:rPr>
              <a:t>letecky</a:t>
            </a:r>
            <a:r>
              <a:rPr lang="cs-CZ" sz="2000" dirty="0">
                <a:solidFill>
                  <a:srgbClr val="4F81BD">
                    <a:lumMod val="50000"/>
                  </a:srgbClr>
                </a:solidFill>
              </a:rPr>
              <a:t>. Analogicky též u </a:t>
            </a:r>
            <a:r>
              <a:rPr lang="cs-CZ" sz="2000" b="1" dirty="0">
                <a:solidFill>
                  <a:srgbClr val="4F81BD">
                    <a:lumMod val="50000"/>
                  </a:srgbClr>
                </a:solidFill>
              </a:rPr>
              <a:t>železničních</a:t>
            </a:r>
            <a:r>
              <a:rPr lang="cs-CZ" sz="2000" dirty="0">
                <a:solidFill>
                  <a:srgbClr val="4F81BD">
                    <a:lumMod val="50000"/>
                  </a:srgbClr>
                </a:solidFill>
              </a:rPr>
              <a:t> společností, provozovatelů </a:t>
            </a:r>
            <a:r>
              <a:rPr lang="cs-CZ" sz="2000" b="1" dirty="0">
                <a:solidFill>
                  <a:srgbClr val="4F81BD">
                    <a:lumMod val="50000"/>
                  </a:srgbClr>
                </a:solidFill>
              </a:rPr>
              <a:t>poštovních</a:t>
            </a:r>
            <a:r>
              <a:rPr lang="cs-CZ" sz="2000" dirty="0">
                <a:solidFill>
                  <a:srgbClr val="4F81BD">
                    <a:lumMod val="50000"/>
                  </a:srgbClr>
                </a:solidFill>
              </a:rPr>
              <a:t> služeb a </a:t>
            </a:r>
            <a:r>
              <a:rPr lang="cs-CZ" sz="2000" b="1" dirty="0">
                <a:solidFill>
                  <a:srgbClr val="4F81BD">
                    <a:lumMod val="50000"/>
                  </a:srgbClr>
                </a:solidFill>
              </a:rPr>
              <a:t>lodních</a:t>
            </a:r>
            <a:r>
              <a:rPr lang="cs-CZ" sz="2000" dirty="0">
                <a:solidFill>
                  <a:srgbClr val="4F81BD">
                    <a:lumMod val="50000"/>
                  </a:srgbClr>
                </a:solidFill>
              </a:rPr>
              <a:t> společností (viz čl. 329 odst. 7 UCC IA). O to je třeba vždy požádat.  </a:t>
            </a:r>
          </a:p>
          <a:p>
            <a:pPr marL="519112" lvl="3" indent="-342900" algn="just" eaLnBrk="1" hangingPunct="1">
              <a:spcBef>
                <a:spcPts val="0"/>
              </a:spcBef>
              <a:spcAft>
                <a:spcPts val="0"/>
              </a:spcAft>
              <a:buClr>
                <a:srgbClr val="4F81BD">
                  <a:lumMod val="50000"/>
                </a:srgbClr>
              </a:buClr>
              <a:buSzTx/>
              <a:buFont typeface="Arial" panose="020B0604020202020204" pitchFamily="34" charset="0"/>
              <a:buChar char="•"/>
            </a:pPr>
            <a:endParaRPr lang="cs-CZ" sz="2000" dirty="0">
              <a:solidFill>
                <a:srgbClr val="4F81BD">
                  <a:lumMod val="50000"/>
                </a:srgbClr>
              </a:solidFill>
            </a:endParaRPr>
          </a:p>
          <a:p>
            <a:pPr marL="519112" lvl="3" indent="-342900" algn="just" eaLnBrk="1" hangingPunct="1">
              <a:spcBef>
                <a:spcPts val="0"/>
              </a:spcBef>
              <a:spcAft>
                <a:spcPts val="0"/>
              </a:spcAft>
              <a:buClr>
                <a:srgbClr val="4F81BD">
                  <a:lumMod val="50000"/>
                </a:srgbClr>
              </a:buClr>
              <a:buSzTx/>
              <a:buFont typeface="Arial" panose="020B0604020202020204" pitchFamily="34" charset="0"/>
              <a:buChar char="•"/>
            </a:pPr>
            <a:r>
              <a:rPr lang="cs-CZ" sz="2000" dirty="0">
                <a:solidFill>
                  <a:srgbClr val="4F81BD">
                    <a:lumMod val="50000"/>
                  </a:srgbClr>
                </a:solidFill>
              </a:rPr>
              <a:t>V případě propuštění zboží do tranzitního režimu (vnějšího, vnitřního, též </a:t>
            </a:r>
            <a:r>
              <a:rPr lang="cs-CZ" sz="2000" b="1" dirty="0">
                <a:solidFill>
                  <a:schemeClr val="accent1">
                    <a:lumMod val="50000"/>
                  </a:schemeClr>
                </a:solidFill>
              </a:rPr>
              <a:t>společného</a:t>
            </a:r>
            <a:r>
              <a:rPr lang="cs-CZ" sz="2000" dirty="0">
                <a:solidFill>
                  <a:srgbClr val="4F81BD">
                    <a:lumMod val="50000"/>
                  </a:srgbClr>
                </a:solidFill>
              </a:rPr>
              <a:t>) je </a:t>
            </a:r>
            <a:r>
              <a:rPr lang="cs-CZ" sz="2000" b="1" dirty="0">
                <a:solidFill>
                  <a:srgbClr val="4F81BD">
                    <a:lumMod val="50000"/>
                  </a:srgbClr>
                </a:solidFill>
              </a:rPr>
              <a:t>celním úřadem výstupu CÚ odeslání </a:t>
            </a:r>
            <a:r>
              <a:rPr lang="cs-CZ" sz="2000" dirty="0">
                <a:solidFill>
                  <a:srgbClr val="4F81BD">
                    <a:lumMod val="50000"/>
                  </a:srgbClr>
                </a:solidFill>
              </a:rPr>
              <a:t>tranzitní operace (viz čl. 329 odst. 5 a 6 UCC IA). Tedy </a:t>
            </a:r>
            <a:r>
              <a:rPr lang="cs-CZ" sz="2000" b="1" dirty="0">
                <a:solidFill>
                  <a:srgbClr val="4F81BD">
                    <a:lumMod val="50000"/>
                  </a:srgbClr>
                </a:solidFill>
              </a:rPr>
              <a:t>CÚ odeslání kdekoli v ČR.</a:t>
            </a:r>
            <a:r>
              <a:rPr lang="cs-CZ" sz="2000" dirty="0">
                <a:solidFill>
                  <a:srgbClr val="4F81BD">
                    <a:lumMod val="50000"/>
                  </a:srgbClr>
                </a:solidFill>
              </a:rPr>
              <a:t>  </a:t>
            </a:r>
          </a:p>
          <a:p>
            <a:pPr marL="176212" lvl="3" indent="0" algn="just" eaLnBrk="1" hangingPunct="1">
              <a:spcBef>
                <a:spcPts val="0"/>
              </a:spcBef>
              <a:spcAft>
                <a:spcPts val="0"/>
              </a:spcAft>
              <a:buClr>
                <a:srgbClr val="4F81BD">
                  <a:lumMod val="50000"/>
                </a:srgbClr>
              </a:buClr>
              <a:buSzTx/>
              <a:buNone/>
            </a:pPr>
            <a:endParaRPr lang="cs-CZ" sz="1900" dirty="0">
              <a:solidFill>
                <a:srgbClr val="4F81BD">
                  <a:lumMod val="50000"/>
                </a:srgbClr>
              </a:solidFill>
            </a:endParaRPr>
          </a:p>
          <a:p>
            <a:pPr marL="519112" lvl="3" indent="-342900" algn="just" eaLnBrk="1" hangingPunct="1">
              <a:spcBef>
                <a:spcPts val="0"/>
              </a:spcBef>
              <a:spcAft>
                <a:spcPts val="0"/>
              </a:spcAft>
              <a:buClr>
                <a:srgbClr val="4F81BD">
                  <a:lumMod val="50000"/>
                </a:srgbClr>
              </a:buClr>
              <a:buSzTx/>
              <a:buFont typeface="Arial" panose="020B0604020202020204" pitchFamily="34" charset="0"/>
              <a:buChar char="•"/>
            </a:pPr>
            <a:endParaRPr lang="cs-CZ" sz="1900" dirty="0">
              <a:solidFill>
                <a:srgbClr val="4F81BD">
                  <a:lumMod val="50000"/>
                </a:srgb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3088749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600" dirty="0">
                <a:solidFill>
                  <a:schemeClr val="accent1">
                    <a:lumMod val="50000"/>
                  </a:schemeClr>
                </a:solidFill>
              </a:rPr>
              <a:t>Vývoz a zpětný vývoz zboží (3)</a:t>
            </a:r>
          </a:p>
        </p:txBody>
      </p:sp>
      <p:sp>
        <p:nvSpPr>
          <p:cNvPr id="10243" name="Zástupný symbol pro obsah 2"/>
          <p:cNvSpPr>
            <a:spLocks noGrp="1"/>
          </p:cNvSpPr>
          <p:nvPr>
            <p:ph sz="quarter" idx="4294967295"/>
          </p:nvPr>
        </p:nvSpPr>
        <p:spPr>
          <a:xfrm>
            <a:off x="179512" y="744501"/>
            <a:ext cx="8802687" cy="5403304"/>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Podle čl. 141 odst. 4 UCC DA  se zboží </a:t>
            </a:r>
            <a:r>
              <a:rPr lang="cs-CZ" sz="2000" b="1" dirty="0">
                <a:solidFill>
                  <a:schemeClr val="accent1">
                    <a:lumMod val="50000"/>
                  </a:schemeClr>
                </a:solidFill>
              </a:rPr>
              <a:t>v poštovních zásilkách</a:t>
            </a:r>
            <a:r>
              <a:rPr lang="cs-CZ" sz="2000" dirty="0">
                <a:solidFill>
                  <a:schemeClr val="accent1">
                    <a:lumMod val="50000"/>
                  </a:schemeClr>
                </a:solidFill>
              </a:rPr>
              <a:t>, jehož hodnota nepřesahuje </a:t>
            </a:r>
            <a:r>
              <a:rPr lang="cs-CZ" sz="2000" b="1" dirty="0">
                <a:solidFill>
                  <a:schemeClr val="accent1">
                    <a:lumMod val="50000"/>
                  </a:schemeClr>
                </a:solidFill>
              </a:rPr>
              <a:t>1 000 EUR, </a:t>
            </a:r>
            <a:r>
              <a:rPr lang="cs-CZ" sz="2000" dirty="0">
                <a:solidFill>
                  <a:schemeClr val="accent1">
                    <a:lumMod val="50000"/>
                  </a:schemeClr>
                </a:solidFill>
              </a:rPr>
              <a:t>se považuje za navržené k vývozu jeho výstupem z EU. Jde tedy o </a:t>
            </a:r>
            <a:r>
              <a:rPr lang="cs-CZ" sz="2000" b="1" dirty="0">
                <a:solidFill>
                  <a:schemeClr val="accent1">
                    <a:lumMod val="50000"/>
                  </a:schemeClr>
                </a:solidFill>
              </a:rPr>
              <a:t>úkon, považovaný za CP</a:t>
            </a:r>
            <a:r>
              <a:rPr lang="cs-CZ" sz="2000" dirty="0">
                <a:solidFill>
                  <a:schemeClr val="accent1">
                    <a:lumMod val="50000"/>
                  </a:schemeClr>
                </a:solidFill>
              </a:rPr>
              <a:t>. Tato fikce přijetí CP/propuštění zboží výstupem zboží v poštovní zásilce z EU, je opět zmíněna v čl. 220 odst. 1 písm. b) UCC IA.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Definice „zboží v </a:t>
            </a:r>
            <a:r>
              <a:rPr lang="cs-CZ" sz="2000" b="1" dirty="0">
                <a:solidFill>
                  <a:schemeClr val="accent1">
                    <a:lumMod val="50000"/>
                  </a:schemeClr>
                </a:solidFill>
              </a:rPr>
              <a:t>poštovních zásilkách</a:t>
            </a:r>
            <a:r>
              <a:rPr lang="cs-CZ" sz="2000" dirty="0">
                <a:solidFill>
                  <a:schemeClr val="accent1">
                    <a:lumMod val="50000"/>
                  </a:schemeClr>
                </a:solidFill>
              </a:rPr>
              <a:t>“ a „</a:t>
            </a:r>
            <a:r>
              <a:rPr lang="cs-CZ" sz="2000" b="1" dirty="0">
                <a:solidFill>
                  <a:schemeClr val="accent1">
                    <a:lumMod val="50000"/>
                  </a:schemeClr>
                </a:solidFill>
              </a:rPr>
              <a:t>provozovatele poštovních služeb</a:t>
            </a:r>
            <a:r>
              <a:rPr lang="cs-CZ" sz="2000" dirty="0">
                <a:solidFill>
                  <a:schemeClr val="accent1">
                    <a:lumMod val="50000"/>
                  </a:schemeClr>
                </a:solidFill>
              </a:rPr>
              <a:t>“ je stanovena v čl. 1 odst. 24 a 25 UCC DA (činnost podle aktů </a:t>
            </a:r>
            <a:r>
              <a:rPr lang="cs-CZ" sz="2000" b="1" dirty="0">
                <a:solidFill>
                  <a:schemeClr val="accent1">
                    <a:lumMod val="50000"/>
                  </a:schemeClr>
                </a:solidFill>
              </a:rPr>
              <a:t>Úmluvy Světové poštovní unie</a:t>
            </a:r>
            <a:r>
              <a:rPr lang="cs-CZ" sz="2000" dirty="0">
                <a:solidFill>
                  <a:schemeClr val="accent1">
                    <a:lumMod val="50000"/>
                  </a:schemeClr>
                </a:solidFill>
              </a:rPr>
              <a:t>; v podmínkách ČR pouze </a:t>
            </a:r>
            <a:r>
              <a:rPr lang="cs-CZ" sz="2000" b="1" dirty="0">
                <a:solidFill>
                  <a:schemeClr val="accent1">
                    <a:lumMod val="50000"/>
                  </a:schemeClr>
                </a:solidFill>
              </a:rPr>
              <a:t>Česká pošta s. p.</a:t>
            </a:r>
            <a:r>
              <a:rPr lang="cs-CZ" sz="20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Dle čl. 245 odst. 1 UCC DA je </a:t>
            </a:r>
            <a:r>
              <a:rPr lang="cs-CZ" sz="2000" b="1" dirty="0">
                <a:solidFill>
                  <a:schemeClr val="accent1">
                    <a:lumMod val="50000"/>
                  </a:schemeClr>
                </a:solidFill>
              </a:rPr>
              <a:t>upuštěno od povinnosti podat výstupní souhrnné celní prohlášení </a:t>
            </a:r>
            <a:r>
              <a:rPr lang="cs-CZ" sz="2000" dirty="0">
                <a:solidFill>
                  <a:schemeClr val="accent1">
                    <a:lumMod val="50000"/>
                  </a:schemeClr>
                </a:solidFill>
              </a:rPr>
              <a:t>zejména pro následující zboží</a:t>
            </a:r>
            <a:r>
              <a:rPr lang="cs-CZ" sz="2000" b="1" dirty="0">
                <a:solidFill>
                  <a:schemeClr val="accent1">
                    <a:lumMod val="50000"/>
                  </a:schemeClr>
                </a:solidFill>
              </a:rPr>
              <a:t>:</a:t>
            </a:r>
          </a:p>
          <a:p>
            <a:pPr marL="519112" lvl="3" indent="-342900" algn="just">
              <a:spcBef>
                <a:spcPts val="0"/>
              </a:spcBef>
              <a:spcAft>
                <a:spcPts val="0"/>
              </a:spcAft>
              <a:buClr>
                <a:schemeClr val="accent1">
                  <a:lumMod val="50000"/>
                </a:schemeClr>
              </a:buClr>
              <a:buFontTx/>
              <a:buChar char="-"/>
            </a:pPr>
            <a:r>
              <a:rPr lang="cs-CZ" sz="2000" dirty="0">
                <a:solidFill>
                  <a:schemeClr val="accent1">
                    <a:lumMod val="50000"/>
                  </a:schemeClr>
                </a:solidFill>
              </a:rPr>
              <a:t>právě listovní a </a:t>
            </a:r>
            <a:r>
              <a:rPr lang="cs-CZ" sz="2000" b="1" dirty="0">
                <a:solidFill>
                  <a:schemeClr val="accent1">
                    <a:lumMod val="50000"/>
                  </a:schemeClr>
                </a:solidFill>
              </a:rPr>
              <a:t>poštovní zásilky</a:t>
            </a:r>
          </a:p>
          <a:p>
            <a:pPr marL="519112" lvl="3" indent="-342900" algn="just">
              <a:spcBef>
                <a:spcPts val="0"/>
              </a:spcBef>
              <a:spcAft>
                <a:spcPts val="0"/>
              </a:spcAft>
              <a:buClr>
                <a:schemeClr val="accent1">
                  <a:lumMod val="50000"/>
                </a:schemeClr>
              </a:buClr>
              <a:buFontTx/>
              <a:buChar char="-"/>
            </a:pPr>
            <a:r>
              <a:rPr lang="cs-CZ" sz="2000" dirty="0">
                <a:solidFill>
                  <a:srgbClr val="4F81BD">
                    <a:lumMod val="50000"/>
                  </a:srgbClr>
                </a:solidFill>
              </a:rPr>
              <a:t>zboží </a:t>
            </a:r>
            <a:r>
              <a:rPr lang="cs-CZ" sz="2000" b="1" dirty="0">
                <a:solidFill>
                  <a:srgbClr val="4F81BD">
                    <a:lumMod val="50000"/>
                  </a:srgbClr>
                </a:solidFill>
              </a:rPr>
              <a:t>v zavazadlech cestujících</a:t>
            </a:r>
          </a:p>
          <a:p>
            <a:pPr marL="519112" lvl="3" indent="-342900" algn="just">
              <a:spcBef>
                <a:spcPts val="0"/>
              </a:spcBef>
              <a:spcAft>
                <a:spcPts val="0"/>
              </a:spcAft>
              <a:buClr>
                <a:schemeClr val="accent1">
                  <a:lumMod val="50000"/>
                </a:schemeClr>
              </a:buClr>
              <a:buFontTx/>
              <a:buChar char="-"/>
            </a:pPr>
            <a:r>
              <a:rPr lang="cs-CZ" sz="2000" dirty="0">
                <a:solidFill>
                  <a:srgbClr val="4F81BD">
                    <a:lumMod val="50000"/>
                  </a:srgbClr>
                </a:solidFill>
              </a:rPr>
              <a:t>zboží uvedené v článku 140 odst. 1 UCC DA - tedy takové, pro které je možné podat CP ústně nebo úkonem za něj považovaným (zejména právě zboží </a:t>
            </a:r>
            <a:r>
              <a:rPr lang="cs-CZ" sz="2000" b="1" dirty="0">
                <a:solidFill>
                  <a:srgbClr val="4F81BD">
                    <a:lumMod val="50000"/>
                  </a:srgbClr>
                </a:solidFill>
              </a:rPr>
              <a:t>neobchodní povahy</a:t>
            </a:r>
            <a:r>
              <a:rPr lang="cs-CZ" sz="2000" dirty="0">
                <a:solidFill>
                  <a:srgbClr val="4F81BD">
                    <a:lumMod val="50000"/>
                  </a:srgbClr>
                </a:solidFill>
              </a:rPr>
              <a:t>, resp. </a:t>
            </a:r>
            <a:r>
              <a:rPr lang="cs-CZ" sz="2000" b="1" dirty="0">
                <a:solidFill>
                  <a:srgbClr val="4F81BD">
                    <a:lumMod val="50000"/>
                  </a:srgbClr>
                </a:solidFill>
              </a:rPr>
              <a:t>obchodní povahy do 1 000 EUR/1 000 kg </a:t>
            </a:r>
            <a:r>
              <a:rPr lang="cs-CZ" sz="2000" dirty="0">
                <a:solidFill>
                  <a:srgbClr val="4F81BD">
                    <a:lumMod val="50000"/>
                  </a:srgbClr>
                </a:solidFill>
              </a:rPr>
              <a:t>při použití označených a oddělených kontrolních východů či při projití celním úřadem) s výjimkou palet, kontejnerů a dopravních prostředků, pokud jsou přepravovány na základě samostatné přepravní smlouvy.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6905843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600" dirty="0">
                <a:solidFill>
                  <a:schemeClr val="accent1">
                    <a:lumMod val="50000"/>
                  </a:schemeClr>
                </a:solidFill>
              </a:rPr>
              <a:t>Vývoz a zpětný vývoz zboží (4)</a:t>
            </a:r>
          </a:p>
        </p:txBody>
      </p:sp>
      <p:sp>
        <p:nvSpPr>
          <p:cNvPr id="10243" name="Zástupný symbol pro obsah 2"/>
          <p:cNvSpPr>
            <a:spLocks noGrp="1"/>
          </p:cNvSpPr>
          <p:nvPr>
            <p:ph sz="quarter" idx="4294967295"/>
          </p:nvPr>
        </p:nvSpPr>
        <p:spPr>
          <a:xfrm>
            <a:off x="0" y="632357"/>
            <a:ext cx="9144000" cy="5403304"/>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Právě v souvislosti s </a:t>
            </a:r>
            <a:r>
              <a:rPr lang="cs-CZ" sz="1800" dirty="0" err="1">
                <a:solidFill>
                  <a:schemeClr val="accent1">
                    <a:lumMod val="50000"/>
                  </a:schemeClr>
                </a:solidFill>
              </a:rPr>
              <a:t>brexitem</a:t>
            </a:r>
            <a:r>
              <a:rPr lang="cs-CZ" sz="1800" dirty="0">
                <a:solidFill>
                  <a:schemeClr val="accent1">
                    <a:lumMod val="50000"/>
                  </a:schemeClr>
                </a:solidFill>
              </a:rPr>
              <a:t> změna čl. 244 odst. 1 písm. a) bod </a:t>
            </a:r>
            <a:r>
              <a:rPr lang="cs-CZ" sz="1800" dirty="0" err="1">
                <a:solidFill>
                  <a:schemeClr val="accent1">
                    <a:lumMod val="50000"/>
                  </a:schemeClr>
                </a:solidFill>
              </a:rPr>
              <a:t>ii</a:t>
            </a:r>
            <a:r>
              <a:rPr lang="cs-CZ" sz="1800" dirty="0">
                <a:solidFill>
                  <a:schemeClr val="accent1">
                    <a:lumMod val="50000"/>
                  </a:schemeClr>
                </a:solidFill>
              </a:rPr>
              <a:t>) UCC DA (NK 2019/334):</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Prohlášení před výstupem zboží uvedené v článku 263 kodexu se podá příslušnému celnímu úřadu v následujících lhůtách:</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 v případě </a:t>
            </a:r>
            <a:r>
              <a:rPr lang="cs-CZ" sz="1800" b="1" dirty="0">
                <a:solidFill>
                  <a:schemeClr val="accent1">
                    <a:lumMod val="50000"/>
                  </a:schemeClr>
                </a:solidFill>
              </a:rPr>
              <a:t>námořní přepravy</a:t>
            </a:r>
            <a:r>
              <a:rPr lang="cs-CZ" sz="1800" dirty="0">
                <a:solidFill>
                  <a:schemeClr val="accent1">
                    <a:lumMod val="50000"/>
                  </a:schemeClr>
                </a:solidFill>
              </a:rPr>
              <a:t>… </a:t>
            </a:r>
            <a:r>
              <a:rPr lang="cs-CZ" sz="1800" dirty="0" err="1">
                <a:solidFill>
                  <a:schemeClr val="accent1">
                    <a:lumMod val="50000"/>
                  </a:schemeClr>
                </a:solidFill>
              </a:rPr>
              <a:t>ii</a:t>
            </a:r>
            <a:r>
              <a:rPr lang="cs-CZ" sz="1800" dirty="0">
                <a:solidFill>
                  <a:schemeClr val="accent1">
                    <a:lumMod val="50000"/>
                  </a:schemeClr>
                </a:solidFill>
              </a:rPr>
              <a:t>) u pohybů nákladu v kontejnerech mezi celním územím Unie a … </a:t>
            </a:r>
            <a:r>
              <a:rPr lang="cs-CZ" sz="1800" b="1" dirty="0">
                <a:solidFill>
                  <a:schemeClr val="accent1">
                    <a:lumMod val="50000"/>
                  </a:schemeClr>
                </a:solidFill>
              </a:rPr>
              <a:t>všemi přístavy Spojeného království Velké Británie a Severního Irska, </a:t>
            </a:r>
            <a:r>
              <a:rPr lang="cs-CZ" sz="1800" dirty="0">
                <a:solidFill>
                  <a:schemeClr val="accent1">
                    <a:lumMod val="50000"/>
                  </a:schemeClr>
                </a:solidFill>
              </a:rPr>
              <a:t>britských Normanských ostrovů a ostrova Man </a:t>
            </a:r>
            <a:r>
              <a:rPr lang="cs-CZ" sz="1800" b="1" dirty="0">
                <a:solidFill>
                  <a:schemeClr val="accent1">
                    <a:lumMod val="50000"/>
                  </a:schemeClr>
                </a:solidFill>
              </a:rPr>
              <a:t>nejpozději dvě hodiny před odplutím </a:t>
            </a:r>
            <a:r>
              <a:rPr lang="cs-CZ" sz="1800" dirty="0">
                <a:solidFill>
                  <a:schemeClr val="accent1">
                    <a:lumMod val="50000"/>
                  </a:schemeClr>
                </a:solidFill>
              </a:rPr>
              <a:t>z přístavu na celním území Unie.</a:t>
            </a:r>
          </a:p>
          <a:p>
            <a:pPr marL="176212" lvl="3" indent="0" algn="just">
              <a:spcBef>
                <a:spcPts val="0"/>
              </a:spcBef>
              <a:spcAft>
                <a:spcPts val="0"/>
              </a:spcAft>
              <a:buClr>
                <a:schemeClr val="accent1">
                  <a:lumMod val="50000"/>
                </a:schemeClr>
              </a:buClr>
              <a:buNone/>
            </a:pPr>
            <a:endParaRPr lang="cs-CZ" sz="1800" dirty="0">
              <a:solidFill>
                <a:schemeClr val="accent1">
                  <a:lumMod val="50000"/>
                </a:schemeClr>
              </a:solidFill>
            </a:endParaRPr>
          </a:p>
          <a:p>
            <a:pPr marL="461962" lvl="3" indent="-28575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V případě </a:t>
            </a:r>
            <a:r>
              <a:rPr lang="cs-CZ" sz="1800" b="1" dirty="0">
                <a:solidFill>
                  <a:schemeClr val="accent1">
                    <a:lumMod val="50000"/>
                  </a:schemeClr>
                </a:solidFill>
              </a:rPr>
              <a:t>letecké</a:t>
            </a:r>
            <a:r>
              <a:rPr lang="cs-CZ" sz="1800" dirty="0">
                <a:solidFill>
                  <a:schemeClr val="accent1">
                    <a:lumMod val="50000"/>
                  </a:schemeClr>
                </a:solidFill>
              </a:rPr>
              <a:t> přepravy nejpozději </a:t>
            </a:r>
            <a:r>
              <a:rPr lang="cs-CZ" sz="1800" b="1" dirty="0">
                <a:solidFill>
                  <a:schemeClr val="accent1">
                    <a:lumMod val="50000"/>
                  </a:schemeClr>
                </a:solidFill>
              </a:rPr>
              <a:t>30 minut </a:t>
            </a:r>
            <a:r>
              <a:rPr lang="cs-CZ" sz="1800" dirty="0">
                <a:solidFill>
                  <a:schemeClr val="accent1">
                    <a:lumMod val="50000"/>
                  </a:schemeClr>
                </a:solidFill>
              </a:rPr>
              <a:t>před odletem z letiště na území EU; </a:t>
            </a:r>
            <a:r>
              <a:rPr lang="cs-CZ" sz="1800" b="1" u="sng" dirty="0">
                <a:solidFill>
                  <a:schemeClr val="accent1">
                    <a:lumMod val="50000"/>
                  </a:schemeClr>
                </a:solidFill>
              </a:rPr>
              <a:t>silniční</a:t>
            </a:r>
            <a:r>
              <a:rPr lang="cs-CZ" sz="1800" dirty="0">
                <a:solidFill>
                  <a:schemeClr val="accent1">
                    <a:lumMod val="50000"/>
                  </a:schemeClr>
                </a:solidFill>
              </a:rPr>
              <a:t> dopravy nejpozději </a:t>
            </a:r>
            <a:r>
              <a:rPr lang="cs-CZ" sz="1800" b="1" dirty="0">
                <a:solidFill>
                  <a:schemeClr val="accent1">
                    <a:lumMod val="50000"/>
                  </a:schemeClr>
                </a:solidFill>
              </a:rPr>
              <a:t>jednu hodinu </a:t>
            </a:r>
            <a:r>
              <a:rPr lang="cs-CZ" sz="1800" dirty="0">
                <a:solidFill>
                  <a:schemeClr val="accent1">
                    <a:lumMod val="50000"/>
                  </a:schemeClr>
                </a:solidFill>
              </a:rPr>
              <a:t>předtím, než zboží opustí území EU; </a:t>
            </a:r>
            <a:r>
              <a:rPr lang="cs-CZ" sz="1800" b="1" dirty="0">
                <a:solidFill>
                  <a:schemeClr val="accent1">
                    <a:lumMod val="50000"/>
                  </a:schemeClr>
                </a:solidFill>
              </a:rPr>
              <a:t>železniční</a:t>
            </a:r>
            <a:r>
              <a:rPr lang="cs-CZ" sz="1800" dirty="0">
                <a:solidFill>
                  <a:schemeClr val="accent1">
                    <a:lumMod val="50000"/>
                  </a:schemeClr>
                </a:solidFill>
              </a:rPr>
              <a:t> dopravy nejpozději </a:t>
            </a:r>
            <a:r>
              <a:rPr lang="cs-CZ" sz="1800" b="1" dirty="0">
                <a:solidFill>
                  <a:schemeClr val="accent1">
                    <a:lumMod val="50000"/>
                  </a:schemeClr>
                </a:solidFill>
              </a:rPr>
              <a:t>dvě hodiny </a:t>
            </a:r>
            <a:r>
              <a:rPr lang="cs-CZ" sz="1800" dirty="0">
                <a:solidFill>
                  <a:schemeClr val="accent1">
                    <a:lumMod val="50000"/>
                  </a:schemeClr>
                </a:solidFill>
              </a:rPr>
              <a:t>předtím, než zboží opustí území EU. </a:t>
            </a:r>
          </a:p>
          <a:p>
            <a:pPr marL="176212" lvl="3" indent="0" algn="just">
              <a:spcBef>
                <a:spcPts val="0"/>
              </a:spcBef>
              <a:spcAft>
                <a:spcPts val="0"/>
              </a:spcAft>
              <a:buClr>
                <a:schemeClr val="accent1">
                  <a:lumMod val="50000"/>
                </a:schemeClr>
              </a:buClr>
              <a:buNone/>
            </a:pPr>
            <a:endParaRPr lang="cs-CZ" sz="18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Výše uvedené je při podání </a:t>
            </a:r>
            <a:r>
              <a:rPr lang="cs-CZ" sz="2000" b="1" dirty="0">
                <a:solidFill>
                  <a:schemeClr val="accent1">
                    <a:lumMod val="50000"/>
                  </a:schemeClr>
                </a:solidFill>
              </a:rPr>
              <a:t>vývozního</a:t>
            </a:r>
            <a:r>
              <a:rPr lang="cs-CZ" sz="2000" dirty="0">
                <a:solidFill>
                  <a:schemeClr val="accent1">
                    <a:lumMod val="50000"/>
                  </a:schemeClr>
                </a:solidFill>
              </a:rPr>
              <a:t> CP v ČR splněno v podstatě vždy, neboť v rámci el. systému ECS obdrží CÚ výstupu (FR, BE, NL,…) data od CÚ vývozu.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Totéž platí i v případě TCP v rámci Úmluvy o společném tranzitním režimu - možnost zahrnout do TCP tzv. „bezpečnostní data“ (EXS) a tisknout TBDD. Tato </a:t>
            </a:r>
            <a:r>
              <a:rPr lang="cs-CZ" sz="2000" b="1" dirty="0">
                <a:solidFill>
                  <a:schemeClr val="accent1">
                    <a:lumMod val="50000"/>
                  </a:schemeClr>
                </a:solidFill>
              </a:rPr>
              <a:t>tranzitní operace</a:t>
            </a:r>
            <a:r>
              <a:rPr lang="cs-CZ" sz="2000" dirty="0">
                <a:solidFill>
                  <a:schemeClr val="accent1">
                    <a:lumMod val="50000"/>
                  </a:schemeClr>
                </a:solidFill>
              </a:rPr>
              <a:t> pak navíc </a:t>
            </a:r>
            <a:r>
              <a:rPr lang="cs-CZ" sz="2000" b="1" dirty="0">
                <a:solidFill>
                  <a:schemeClr val="accent1">
                    <a:lumMod val="50000"/>
                  </a:schemeClr>
                </a:solidFill>
              </a:rPr>
              <a:t>pokrývá celou přepravu </a:t>
            </a:r>
            <a:r>
              <a:rPr lang="cs-CZ" sz="2000" dirty="0">
                <a:solidFill>
                  <a:schemeClr val="accent1">
                    <a:lumMod val="50000"/>
                  </a:schemeClr>
                </a:solidFill>
              </a:rPr>
              <a:t>z jakéhokoli CÚ odeslání v ČR </a:t>
            </a:r>
            <a:r>
              <a:rPr lang="cs-CZ" sz="2000" b="1" dirty="0">
                <a:solidFill>
                  <a:schemeClr val="accent1">
                    <a:lumMod val="50000"/>
                  </a:schemeClr>
                </a:solidFill>
              </a:rPr>
              <a:t>až</a:t>
            </a:r>
            <a:r>
              <a:rPr lang="cs-CZ" sz="2000" dirty="0">
                <a:solidFill>
                  <a:schemeClr val="accent1">
                    <a:lumMod val="50000"/>
                  </a:schemeClr>
                </a:solidFill>
              </a:rPr>
              <a:t> </a:t>
            </a:r>
            <a:r>
              <a:rPr lang="cs-CZ" sz="2000" b="1" dirty="0">
                <a:solidFill>
                  <a:schemeClr val="accent1">
                    <a:lumMod val="50000"/>
                  </a:schemeClr>
                </a:solidFill>
              </a:rPr>
              <a:t>na</a:t>
            </a:r>
            <a:r>
              <a:rPr lang="cs-CZ" sz="2000" dirty="0">
                <a:solidFill>
                  <a:schemeClr val="accent1">
                    <a:lumMod val="50000"/>
                  </a:schemeClr>
                </a:solidFill>
              </a:rPr>
              <a:t> jakýkoli </a:t>
            </a:r>
            <a:r>
              <a:rPr lang="cs-CZ" sz="2000" b="1" dirty="0">
                <a:solidFill>
                  <a:schemeClr val="accent1">
                    <a:lumMod val="50000"/>
                  </a:schemeClr>
                </a:solidFill>
              </a:rPr>
              <a:t>CÚ určení v UK </a:t>
            </a:r>
            <a:r>
              <a:rPr lang="cs-CZ" sz="2000" dirty="0">
                <a:solidFill>
                  <a:schemeClr val="accent1">
                    <a:lumMod val="50000"/>
                  </a:schemeClr>
                </a:solidFill>
              </a:rPr>
              <a:t>(Liverpool, Birmingham,…).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Současně znamená </a:t>
            </a:r>
            <a:r>
              <a:rPr lang="cs-CZ" sz="2000" b="1" dirty="0">
                <a:solidFill>
                  <a:schemeClr val="accent1">
                    <a:lumMod val="50000"/>
                  </a:schemeClr>
                </a:solidFill>
              </a:rPr>
              <a:t>potvrzení výstupu zboží </a:t>
            </a:r>
            <a:r>
              <a:rPr lang="cs-CZ" sz="2000" dirty="0">
                <a:solidFill>
                  <a:schemeClr val="accent1">
                    <a:lumMod val="50000"/>
                  </a:schemeClr>
                </a:solidFill>
              </a:rPr>
              <a:t>pro účely naplnění § 66 odst. 4 písm. a) ZDPH („vyřízení/uzavření“ vývozního CP) </a:t>
            </a:r>
            <a:r>
              <a:rPr lang="cs-CZ" sz="2000" b="1" dirty="0">
                <a:solidFill>
                  <a:schemeClr val="accent1">
                    <a:lumMod val="50000"/>
                  </a:schemeClr>
                </a:solidFill>
              </a:rPr>
              <a:t>již</a:t>
            </a:r>
            <a:r>
              <a:rPr lang="cs-CZ" sz="2000" dirty="0">
                <a:solidFill>
                  <a:schemeClr val="accent1">
                    <a:lumMod val="50000"/>
                  </a:schemeClr>
                </a:solidFill>
              </a:rPr>
              <a:t> celním úřadem </a:t>
            </a:r>
            <a:r>
              <a:rPr lang="cs-CZ" sz="2000" b="1" dirty="0">
                <a:solidFill>
                  <a:schemeClr val="accent1">
                    <a:lumMod val="50000"/>
                  </a:schemeClr>
                </a:solidFill>
              </a:rPr>
              <a:t>v ČR</a:t>
            </a:r>
            <a:r>
              <a:rPr lang="cs-CZ" sz="2000" dirty="0">
                <a:solidFill>
                  <a:schemeClr val="accent1">
                    <a:lumMod val="50000"/>
                  </a:schemeClr>
                </a:solidFill>
              </a:rPr>
              <a:t>.    </a:t>
            </a:r>
            <a:endParaRPr lang="cs-CZ" sz="2000" u="sng"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18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40579117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600" dirty="0">
                <a:solidFill>
                  <a:schemeClr val="accent1">
                    <a:lumMod val="50000"/>
                  </a:schemeClr>
                </a:solidFill>
              </a:rPr>
              <a:t>Vývoz a zpětný vývoz zboží (5)</a:t>
            </a:r>
          </a:p>
        </p:txBody>
      </p:sp>
      <p:sp>
        <p:nvSpPr>
          <p:cNvPr id="10243" name="Zástupný symbol pro obsah 2"/>
          <p:cNvSpPr>
            <a:spLocks noGrp="1"/>
          </p:cNvSpPr>
          <p:nvPr>
            <p:ph sz="quarter" idx="4294967295"/>
          </p:nvPr>
        </p:nvSpPr>
        <p:spPr>
          <a:xfrm>
            <a:off x="0" y="632357"/>
            <a:ext cx="9144000" cy="5403304"/>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S ohledem na místní podmínky a na konkrétní přijatá řešení, včetně automatizovaných, mezi příslušnými provozovateli a tamními celními orgány (FR, BE, NL-</a:t>
            </a:r>
            <a:r>
              <a:rPr lang="cs-CZ" sz="2000" dirty="0" err="1">
                <a:solidFill>
                  <a:schemeClr val="accent1">
                    <a:lumMod val="50000"/>
                  </a:schemeClr>
                </a:solidFill>
              </a:rPr>
              <a:t>Eurotunel</a:t>
            </a:r>
            <a:r>
              <a:rPr lang="cs-CZ" sz="2000" dirty="0">
                <a:solidFill>
                  <a:schemeClr val="accent1">
                    <a:lumMod val="50000"/>
                  </a:schemeClr>
                </a:solidFill>
              </a:rPr>
              <a:t>, přístavy, konkrétní rejdaři,…) budou nastaveny obdobné </a:t>
            </a:r>
            <a:r>
              <a:rPr lang="cs-CZ" sz="2000" b="1" dirty="0">
                <a:solidFill>
                  <a:schemeClr val="accent1">
                    <a:lumMod val="50000"/>
                  </a:schemeClr>
                </a:solidFill>
              </a:rPr>
              <a:t>komunikační mechanismy mezi dopravci a těmito provozovateli</a:t>
            </a:r>
            <a:r>
              <a:rPr lang="cs-CZ" sz="2000" dirty="0">
                <a:solidFill>
                  <a:schemeClr val="accent1">
                    <a:lumMod val="50000"/>
                  </a:schemeClr>
                </a:solidFill>
              </a:rPr>
              <a:t>, jaké byly zmíněny v souvislosti se vstupními formalitami (dovoz/doprava z UK do EU).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Zejména jde o nutnost </a:t>
            </a:r>
            <a:r>
              <a:rPr lang="cs-CZ" sz="2000" b="1" dirty="0">
                <a:solidFill>
                  <a:schemeClr val="accent1">
                    <a:lumMod val="50000"/>
                  </a:schemeClr>
                </a:solidFill>
              </a:rPr>
              <a:t>uvést odkaz na CP </a:t>
            </a:r>
            <a:r>
              <a:rPr lang="cs-CZ" sz="2000" dirty="0">
                <a:solidFill>
                  <a:schemeClr val="accent1">
                    <a:lumMod val="50000"/>
                  </a:schemeClr>
                </a:solidFill>
              </a:rPr>
              <a:t>(TCP) - číslo MRN či naskenování čárových kódů „VDD-Vývozního doprovodného dokladu“ (TDD/TBDD) – např. </a:t>
            </a:r>
            <a:r>
              <a:rPr lang="cs-CZ" sz="2000" b="1" dirty="0">
                <a:solidFill>
                  <a:schemeClr val="accent1">
                    <a:lumMod val="50000"/>
                  </a:schemeClr>
                </a:solidFill>
              </a:rPr>
              <a:t>při samotné rezervaci plavidla</a:t>
            </a:r>
            <a:r>
              <a:rPr lang="cs-CZ" sz="2000" dirty="0">
                <a:solidFill>
                  <a:schemeClr val="accent1">
                    <a:lumMod val="50000"/>
                  </a:schemeClr>
                </a:solidFill>
              </a:rPr>
              <a:t>. TCP v rámci společného tranzitu pak podléhá již od 1. 1. 2021 registraci ve zvláštním UK systému „GVMS“ k získání jedinečného „GMR“.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 některých případech – pokud se z pohledu UK jedná o kontrolované/rizikové/tamním zákazům a omezením podléhající zboží – bude tento úkon zahrnovat i </a:t>
            </a:r>
            <a:r>
              <a:rPr lang="cs-CZ" sz="2000" b="1" dirty="0">
                <a:solidFill>
                  <a:schemeClr val="accent1">
                    <a:lumMod val="50000"/>
                  </a:schemeClr>
                </a:solidFill>
              </a:rPr>
              <a:t>předložení dokladů typu povolení</a:t>
            </a:r>
            <a:r>
              <a:rPr lang="cs-CZ" sz="2000" dirty="0">
                <a:solidFill>
                  <a:schemeClr val="accent1">
                    <a:lumMod val="50000"/>
                  </a:schemeClr>
                </a:solidFill>
              </a:rPr>
              <a:t>, licencí a certifikátů či odkazů na tyto doklady, </a:t>
            </a:r>
            <a:r>
              <a:rPr lang="cs-CZ" sz="2000" b="1" dirty="0">
                <a:solidFill>
                  <a:schemeClr val="accent1">
                    <a:lumMod val="50000"/>
                  </a:schemeClr>
                </a:solidFill>
              </a:rPr>
              <a:t>které jsou nutné ke vstupu/dovozu do UK</a:t>
            </a:r>
            <a:r>
              <a:rPr lang="cs-CZ" sz="20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Někdy opět půjde o nutnou podmínku, </a:t>
            </a:r>
            <a:r>
              <a:rPr lang="cs-CZ" sz="2000" b="1" dirty="0">
                <a:solidFill>
                  <a:schemeClr val="accent1">
                    <a:lumMod val="50000"/>
                  </a:schemeClr>
                </a:solidFill>
              </a:rPr>
              <a:t>aby byl vůbec umožněn vjezd či nalodění</a:t>
            </a:r>
            <a:r>
              <a:rPr lang="cs-CZ" sz="2000" dirty="0">
                <a:solidFill>
                  <a:schemeClr val="accent1">
                    <a:lumMod val="50000"/>
                  </a:schemeClr>
                </a:solidFill>
              </a:rPr>
              <a:t>, i když na straně EU/ve vztahu k EU budou všechny formality, včetně EU zákazů a omezení, splněny („předsunuté hlídky UK“ – např. „</a:t>
            </a:r>
            <a:r>
              <a:rPr lang="cs-CZ" sz="2000" dirty="0" err="1">
                <a:solidFill>
                  <a:schemeClr val="accent1">
                    <a:lumMod val="50000"/>
                  </a:schemeClr>
                </a:solidFill>
              </a:rPr>
              <a:t>PitStop</a:t>
            </a:r>
            <a:r>
              <a:rPr lang="cs-CZ" sz="2000" dirty="0">
                <a:solidFill>
                  <a:schemeClr val="accent1">
                    <a:lumMod val="50000"/>
                  </a:schemeClr>
                </a:solidFill>
              </a:rPr>
              <a:t>“ kontrolní bod/místo před vjezdem do </a:t>
            </a:r>
            <a:r>
              <a:rPr lang="cs-CZ" sz="2000" dirty="0" err="1">
                <a:solidFill>
                  <a:schemeClr val="accent1">
                    <a:lumMod val="50000"/>
                  </a:schemeClr>
                </a:solidFill>
              </a:rPr>
              <a:t>Eurotunelu</a:t>
            </a:r>
            <a:r>
              <a:rPr lang="cs-CZ" sz="20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18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6169240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Tranzit (1) </a:t>
            </a:r>
          </a:p>
        </p:txBody>
      </p:sp>
      <p:sp>
        <p:nvSpPr>
          <p:cNvPr id="10243" name="Zástupný symbol pro obsah 2"/>
          <p:cNvSpPr>
            <a:spLocks noGrp="1"/>
          </p:cNvSpPr>
          <p:nvPr>
            <p:ph sz="quarter" idx="4294967295"/>
          </p:nvPr>
        </p:nvSpPr>
        <p:spPr>
          <a:xfrm>
            <a:off x="0" y="635749"/>
            <a:ext cx="8910191" cy="5665137"/>
          </a:xfrm>
          <a:prstGeom prst="rect">
            <a:avLst/>
          </a:prstGeom>
        </p:spPr>
        <p:txBody>
          <a:bodyPr/>
          <a:lstStyle/>
          <a:p>
            <a:pPr marL="46037" indent="0" algn="just">
              <a:buNone/>
              <a:defRPr/>
            </a:pPr>
            <a:r>
              <a:rPr lang="cs-CZ" sz="2400" b="1" dirty="0">
                <a:solidFill>
                  <a:schemeClr val="accent1">
                    <a:lumMod val="50000"/>
                  </a:schemeClr>
                </a:solidFill>
              </a:rPr>
              <a:t>Čl. 226 a 227 UCC a čl. 189 UCC DA</a:t>
            </a:r>
          </a:p>
          <a:p>
            <a:pPr marL="46037" indent="0" algn="just">
              <a:buNone/>
              <a:defRPr/>
            </a:pPr>
            <a:endParaRPr lang="cs-CZ" sz="24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dirty="0">
                <a:solidFill>
                  <a:schemeClr val="accent1">
                    <a:lumMod val="50000"/>
                  </a:schemeClr>
                </a:solidFill>
              </a:rPr>
              <a:t>Režim </a:t>
            </a:r>
            <a:r>
              <a:rPr lang="cs-CZ" sz="2200" b="1" u="sng" dirty="0">
                <a:solidFill>
                  <a:schemeClr val="accent1">
                    <a:lumMod val="50000"/>
                  </a:schemeClr>
                </a:solidFill>
              </a:rPr>
              <a:t>vnějšího</a:t>
            </a:r>
            <a:r>
              <a:rPr lang="cs-CZ" sz="2200" b="1" dirty="0">
                <a:solidFill>
                  <a:schemeClr val="accent1">
                    <a:lumMod val="50000"/>
                  </a:schemeClr>
                </a:solidFill>
              </a:rPr>
              <a:t> tranzitu </a:t>
            </a:r>
            <a:r>
              <a:rPr lang="cs-CZ" sz="2200" dirty="0">
                <a:solidFill>
                  <a:schemeClr val="accent1">
                    <a:lumMod val="50000"/>
                  </a:schemeClr>
                </a:solidFill>
              </a:rPr>
              <a:t>umožňuje přepravu zboží, které</a:t>
            </a:r>
            <a:r>
              <a:rPr lang="cs-CZ" sz="2400" dirty="0">
                <a:solidFill>
                  <a:schemeClr val="accent1">
                    <a:lumMod val="50000"/>
                  </a:schemeClr>
                </a:solidFill>
              </a:rPr>
              <a:t>:</a:t>
            </a:r>
            <a:r>
              <a:rPr lang="cs-CZ" sz="2200" dirty="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200" b="1" dirty="0">
                <a:solidFill>
                  <a:schemeClr val="accent1">
                    <a:lumMod val="50000"/>
                  </a:schemeClr>
                </a:solidFill>
              </a:rPr>
              <a:t>	- není zbožím Unie</a:t>
            </a:r>
            <a:r>
              <a:rPr lang="cs-CZ" sz="2200" dirty="0">
                <a:solidFill>
                  <a:schemeClr val="accent1">
                    <a:lumMod val="50000"/>
                  </a:schemeClr>
                </a:solidFill>
              </a:rPr>
              <a:t>, mezi </a:t>
            </a:r>
            <a:r>
              <a:rPr lang="cs-CZ" sz="2200" b="1" dirty="0">
                <a:solidFill>
                  <a:schemeClr val="accent1">
                    <a:lumMod val="50000"/>
                  </a:schemeClr>
                </a:solidFill>
              </a:rPr>
              <a:t>dvěma místy na</a:t>
            </a:r>
            <a:r>
              <a:rPr lang="cs-CZ" sz="2200" dirty="0">
                <a:solidFill>
                  <a:schemeClr val="accent1">
                    <a:lumMod val="50000"/>
                  </a:schemeClr>
                </a:solidFill>
              </a:rPr>
              <a:t> celním </a:t>
            </a:r>
            <a:r>
              <a:rPr lang="cs-CZ" sz="2200" b="1" dirty="0">
                <a:solidFill>
                  <a:schemeClr val="accent1">
                    <a:lumMod val="50000"/>
                  </a:schemeClr>
                </a:solidFill>
              </a:rPr>
              <a:t>území Unie</a:t>
            </a:r>
            <a:r>
              <a:rPr lang="cs-CZ" sz="2200" dirty="0">
                <a:solidFill>
                  <a:schemeClr val="accent1">
                    <a:lumMod val="50000"/>
                  </a:schemeClr>
                </a:solidFill>
              </a:rPr>
              <a:t>, aniž by toto zboží podléhalo dovoznímu clu, jiným poplatkům a </a:t>
            </a:r>
            <a:r>
              <a:rPr lang="cs-CZ" sz="2200" b="1" dirty="0">
                <a:solidFill>
                  <a:schemeClr val="accent1">
                    <a:lumMod val="50000"/>
                  </a:schemeClr>
                </a:solidFill>
              </a:rPr>
              <a:t>obchodněpolitickým opatřením </a:t>
            </a:r>
            <a:r>
              <a:rPr lang="cs-CZ" sz="2200" dirty="0">
                <a:solidFill>
                  <a:schemeClr val="accent1">
                    <a:lumMod val="50000"/>
                  </a:schemeClr>
                </a:solidFill>
              </a:rPr>
              <a:t>(např. FR-CZ u zboží z UK vyjma NI)</a:t>
            </a:r>
            <a:r>
              <a:rPr lang="cs-CZ" sz="2200" b="1" dirty="0">
                <a:solidFill>
                  <a:schemeClr val="accent1">
                    <a:lumMod val="50000"/>
                  </a:schemeClr>
                </a:solidFill>
              </a:rPr>
              <a:t>.</a:t>
            </a:r>
            <a:endParaRPr lang="cs-CZ" sz="22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200" dirty="0">
                <a:solidFill>
                  <a:schemeClr val="accent1">
                    <a:lumMod val="50000"/>
                  </a:schemeClr>
                </a:solidFill>
              </a:rPr>
              <a:t>     	- </a:t>
            </a:r>
            <a:r>
              <a:rPr lang="cs-CZ" sz="2200" b="1" dirty="0">
                <a:solidFill>
                  <a:schemeClr val="accent1">
                    <a:lumMod val="50000"/>
                  </a:schemeClr>
                </a:solidFill>
              </a:rPr>
              <a:t>zboží Unie </a:t>
            </a:r>
            <a:r>
              <a:rPr lang="cs-CZ" sz="2200" dirty="0">
                <a:solidFill>
                  <a:schemeClr val="accent1">
                    <a:lumMod val="50000"/>
                  </a:schemeClr>
                </a:solidFill>
              </a:rPr>
              <a:t>a to ve zvláštních případech uvedených v čl. 189 UCC DA (včetně </a:t>
            </a:r>
            <a:r>
              <a:rPr lang="cs-CZ" sz="2200" b="1" dirty="0">
                <a:solidFill>
                  <a:schemeClr val="accent1">
                    <a:lumMod val="50000"/>
                  </a:schemeClr>
                </a:solidFill>
              </a:rPr>
              <a:t>vývozu</a:t>
            </a:r>
            <a:r>
              <a:rPr lang="cs-CZ" sz="2200" dirty="0">
                <a:solidFill>
                  <a:schemeClr val="accent1">
                    <a:lumMod val="50000"/>
                  </a:schemeClr>
                </a:solidFill>
              </a:rPr>
              <a:t> určitého zboží - např. zboží způsobilého pro vrácení cla nebo vybraných výrobků/zboží podléhající SPD - do smluvní strany Úmluvy o společném tranzitním režimu, tj. CZ-UK vyjma NI přes FR). </a:t>
            </a:r>
          </a:p>
          <a:p>
            <a:pPr marL="176212" lvl="3" indent="0" algn="just">
              <a:spcBef>
                <a:spcPts val="0"/>
              </a:spcBef>
              <a:spcAft>
                <a:spcPts val="0"/>
              </a:spcAft>
              <a:buClr>
                <a:schemeClr val="accent1">
                  <a:lumMod val="50000"/>
                </a:schemeClr>
              </a:buClr>
              <a:buNone/>
            </a:pPr>
            <a:r>
              <a:rPr lang="cs-CZ" sz="22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2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200" dirty="0">
                <a:solidFill>
                  <a:schemeClr val="accent1">
                    <a:lumMod val="50000"/>
                  </a:schemeClr>
                </a:solidFill>
              </a:rPr>
              <a:t>Režim </a:t>
            </a:r>
            <a:r>
              <a:rPr lang="cs-CZ" sz="2200" b="1" u="sng" dirty="0">
                <a:solidFill>
                  <a:schemeClr val="accent1">
                    <a:lumMod val="50000"/>
                  </a:schemeClr>
                </a:solidFill>
              </a:rPr>
              <a:t>vnitřního</a:t>
            </a:r>
            <a:r>
              <a:rPr lang="cs-CZ" sz="2200" b="1" dirty="0">
                <a:solidFill>
                  <a:schemeClr val="accent1">
                    <a:lumMod val="50000"/>
                  </a:schemeClr>
                </a:solidFill>
              </a:rPr>
              <a:t> tranzitu </a:t>
            </a:r>
            <a:r>
              <a:rPr lang="cs-CZ" sz="2200" dirty="0">
                <a:solidFill>
                  <a:schemeClr val="accent1">
                    <a:lumMod val="50000"/>
                  </a:schemeClr>
                </a:solidFill>
              </a:rPr>
              <a:t>umožňuje přepravu </a:t>
            </a:r>
            <a:r>
              <a:rPr lang="cs-CZ" sz="2200" b="1" dirty="0">
                <a:solidFill>
                  <a:schemeClr val="accent1">
                    <a:lumMod val="50000"/>
                  </a:schemeClr>
                </a:solidFill>
              </a:rPr>
              <a:t>zboží Unie</a:t>
            </a:r>
            <a:r>
              <a:rPr lang="cs-CZ" sz="2200" dirty="0">
                <a:solidFill>
                  <a:schemeClr val="accent1">
                    <a:lumMod val="50000"/>
                  </a:schemeClr>
                </a:solidFill>
              </a:rPr>
              <a:t> mezi </a:t>
            </a:r>
            <a:r>
              <a:rPr lang="cs-CZ" sz="2200" b="1" dirty="0">
                <a:solidFill>
                  <a:schemeClr val="accent1">
                    <a:lumMod val="50000"/>
                  </a:schemeClr>
                </a:solidFill>
              </a:rPr>
              <a:t>dvěma místy na</a:t>
            </a:r>
            <a:r>
              <a:rPr lang="cs-CZ" sz="2200" dirty="0">
                <a:solidFill>
                  <a:schemeClr val="accent1">
                    <a:lumMod val="50000"/>
                  </a:schemeClr>
                </a:solidFill>
              </a:rPr>
              <a:t> celním </a:t>
            </a:r>
            <a:r>
              <a:rPr lang="cs-CZ" sz="2200" b="1" dirty="0">
                <a:solidFill>
                  <a:schemeClr val="accent1">
                    <a:lumMod val="50000"/>
                  </a:schemeClr>
                </a:solidFill>
              </a:rPr>
              <a:t>území Unie </a:t>
            </a:r>
            <a:r>
              <a:rPr lang="cs-CZ" sz="2200" b="1" u="sng" dirty="0">
                <a:solidFill>
                  <a:schemeClr val="accent1">
                    <a:lumMod val="50000"/>
                  </a:schemeClr>
                </a:solidFill>
              </a:rPr>
              <a:t>přes zemi </a:t>
            </a:r>
            <a:r>
              <a:rPr lang="cs-CZ" sz="2200" dirty="0">
                <a:solidFill>
                  <a:schemeClr val="accent1">
                    <a:lumMod val="50000"/>
                  </a:schemeClr>
                </a:solidFill>
              </a:rPr>
              <a:t>nebo území </a:t>
            </a:r>
            <a:r>
              <a:rPr lang="cs-CZ" sz="2200" b="1" u="sng" dirty="0">
                <a:solidFill>
                  <a:schemeClr val="accent1">
                    <a:lumMod val="50000"/>
                  </a:schemeClr>
                </a:solidFill>
              </a:rPr>
              <a:t>mimo</a:t>
            </a:r>
            <a:r>
              <a:rPr lang="cs-CZ" sz="2200" u="sng" dirty="0">
                <a:solidFill>
                  <a:schemeClr val="accent1">
                    <a:lumMod val="50000"/>
                  </a:schemeClr>
                </a:solidFill>
              </a:rPr>
              <a:t> </a:t>
            </a:r>
            <a:r>
              <a:rPr lang="cs-CZ" sz="2200" b="1" u="sng" dirty="0">
                <a:solidFill>
                  <a:schemeClr val="accent1">
                    <a:lumMod val="50000"/>
                  </a:schemeClr>
                </a:solidFill>
              </a:rPr>
              <a:t>toto</a:t>
            </a:r>
            <a:r>
              <a:rPr lang="cs-CZ" sz="2200" u="sng" dirty="0">
                <a:solidFill>
                  <a:schemeClr val="accent1">
                    <a:lumMod val="50000"/>
                  </a:schemeClr>
                </a:solidFill>
              </a:rPr>
              <a:t> </a:t>
            </a:r>
            <a:r>
              <a:rPr lang="cs-CZ" sz="2200" dirty="0">
                <a:solidFill>
                  <a:schemeClr val="accent1">
                    <a:lumMod val="50000"/>
                  </a:schemeClr>
                </a:solidFill>
              </a:rPr>
              <a:t>celní </a:t>
            </a:r>
            <a:r>
              <a:rPr lang="cs-CZ" sz="2200" b="1" u="sng" dirty="0">
                <a:solidFill>
                  <a:schemeClr val="accent1">
                    <a:lumMod val="50000"/>
                  </a:schemeClr>
                </a:solidFill>
              </a:rPr>
              <a:t>území</a:t>
            </a:r>
            <a:r>
              <a:rPr lang="cs-CZ" sz="2200" dirty="0">
                <a:solidFill>
                  <a:schemeClr val="accent1">
                    <a:lumMod val="50000"/>
                  </a:schemeClr>
                </a:solidFill>
              </a:rPr>
              <a:t> bez změny jeho celního statusu (např. CZ-UK-IE,NI přes FR, resp. IE,NI-UK-CZ přes FR). </a:t>
            </a:r>
            <a:endParaRPr lang="cs-CZ" sz="22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2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18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27658540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Tranzit (2) </a:t>
            </a:r>
          </a:p>
        </p:txBody>
      </p:sp>
      <p:sp>
        <p:nvSpPr>
          <p:cNvPr id="10243" name="Zástupný symbol pro obsah 2"/>
          <p:cNvSpPr>
            <a:spLocks noGrp="1"/>
          </p:cNvSpPr>
          <p:nvPr>
            <p:ph sz="quarter" idx="4294967295"/>
          </p:nvPr>
        </p:nvSpPr>
        <p:spPr>
          <a:xfrm>
            <a:off x="107504" y="635749"/>
            <a:ext cx="8802687" cy="5665137"/>
          </a:xfrm>
          <a:prstGeom prst="rect">
            <a:avLst/>
          </a:prstGeom>
        </p:spPr>
        <p:txBody>
          <a:bodyPr/>
          <a:lstStyle/>
          <a:p>
            <a:pPr marL="46037" indent="0" algn="just">
              <a:buNone/>
              <a:defRPr/>
            </a:pPr>
            <a:r>
              <a:rPr lang="cs-CZ" sz="2400" b="1" dirty="0">
                <a:solidFill>
                  <a:schemeClr val="accent1">
                    <a:lumMod val="50000"/>
                  </a:schemeClr>
                </a:solidFill>
              </a:rPr>
              <a:t>Úmluva o společném tranzitním režimu</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b="1" u="sng" dirty="0">
                <a:solidFill>
                  <a:schemeClr val="accent1">
                    <a:lumMod val="50000"/>
                  </a:schemeClr>
                </a:solidFill>
              </a:rPr>
              <a:t>Společným</a:t>
            </a:r>
            <a:r>
              <a:rPr lang="cs-CZ" sz="2100" b="1" dirty="0">
                <a:solidFill>
                  <a:schemeClr val="accent1">
                    <a:lumMod val="50000"/>
                  </a:schemeClr>
                </a:solidFill>
              </a:rPr>
              <a:t> tranzitním režimem </a:t>
            </a:r>
            <a:r>
              <a:rPr lang="cs-CZ" sz="2100" dirty="0">
                <a:solidFill>
                  <a:schemeClr val="accent1">
                    <a:lumMod val="50000"/>
                  </a:schemeClr>
                </a:solidFill>
              </a:rPr>
              <a:t>se rozumí režim, kterému podléhá zboží dopravované pod celním dohledem příslušných úřadů od celního úřadu </a:t>
            </a:r>
            <a:r>
              <a:rPr lang="cs-CZ" sz="2100" b="1" dirty="0">
                <a:solidFill>
                  <a:schemeClr val="accent1">
                    <a:lumMod val="50000"/>
                  </a:schemeClr>
                </a:solidFill>
              </a:rPr>
              <a:t>jedné smluvní strany k jinému celnímu úřadu této nebo jiné </a:t>
            </a:r>
            <a:r>
              <a:rPr lang="cs-CZ" sz="2100" b="1" u="sng" dirty="0">
                <a:solidFill>
                  <a:schemeClr val="accent1">
                    <a:lumMod val="50000"/>
                  </a:schemeClr>
                </a:solidFill>
              </a:rPr>
              <a:t>smluvní strany Úmluvy </a:t>
            </a:r>
            <a:r>
              <a:rPr lang="cs-CZ" sz="2100" dirty="0">
                <a:solidFill>
                  <a:schemeClr val="accent1">
                    <a:lumMod val="50000"/>
                  </a:schemeClr>
                </a:solidFill>
              </a:rPr>
              <a:t>o společném tranzitním režimu, </a:t>
            </a:r>
            <a:r>
              <a:rPr lang="cs-CZ" sz="2100" b="1" dirty="0">
                <a:solidFill>
                  <a:schemeClr val="accent1">
                    <a:lumMod val="50000"/>
                  </a:schemeClr>
                </a:solidFill>
              </a:rPr>
              <a:t>přičemž je </a:t>
            </a:r>
            <a:r>
              <a:rPr lang="cs-CZ" sz="2100" b="1" u="sng" dirty="0">
                <a:solidFill>
                  <a:schemeClr val="accent1">
                    <a:lumMod val="50000"/>
                  </a:schemeClr>
                </a:solidFill>
              </a:rPr>
              <a:t>překročena</a:t>
            </a:r>
            <a:r>
              <a:rPr lang="cs-CZ" sz="2100" b="1" dirty="0">
                <a:solidFill>
                  <a:schemeClr val="accent1">
                    <a:lumMod val="50000"/>
                  </a:schemeClr>
                </a:solidFill>
              </a:rPr>
              <a:t> alespoň jedna státní </a:t>
            </a:r>
            <a:r>
              <a:rPr lang="cs-CZ" sz="2100" b="1" u="sng" dirty="0">
                <a:solidFill>
                  <a:schemeClr val="accent1">
                    <a:lumMod val="50000"/>
                  </a:schemeClr>
                </a:solidFill>
              </a:rPr>
              <a:t>hranice</a:t>
            </a:r>
            <a:r>
              <a:rPr lang="cs-CZ" sz="2100" dirty="0">
                <a:solidFill>
                  <a:schemeClr val="accent1">
                    <a:lumMod val="50000"/>
                  </a:schemeClr>
                </a:solidFill>
              </a:rPr>
              <a:t>, a který se podle okolností označuje jako režim T1 nebo T2.</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Země společného tranzitního režimu mimo EU: Island, Norsko, Švýcarsko, Lichtenštejnsko, Turecko, Severní Makedonie, Srbsko a </a:t>
            </a:r>
            <a:r>
              <a:rPr lang="cs-CZ" sz="2100" b="1" dirty="0">
                <a:solidFill>
                  <a:schemeClr val="accent1">
                    <a:lumMod val="50000"/>
                  </a:schemeClr>
                </a:solidFill>
              </a:rPr>
              <a:t>Velká Británie</a:t>
            </a:r>
            <a:r>
              <a:rPr lang="cs-CZ" sz="21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Režimem </a:t>
            </a:r>
            <a:r>
              <a:rPr lang="cs-CZ" sz="2100" b="1" u="sng" dirty="0">
                <a:solidFill>
                  <a:schemeClr val="accent1">
                    <a:lumMod val="50000"/>
                  </a:schemeClr>
                </a:solidFill>
              </a:rPr>
              <a:t>T2</a:t>
            </a:r>
            <a:r>
              <a:rPr lang="cs-CZ" sz="2100" dirty="0">
                <a:solidFill>
                  <a:schemeClr val="accent1">
                    <a:lumMod val="50000"/>
                  </a:schemeClr>
                </a:solidFill>
              </a:rPr>
              <a:t> se rozumí </a:t>
            </a:r>
            <a:r>
              <a:rPr lang="cs-CZ" sz="2100" b="1" dirty="0">
                <a:solidFill>
                  <a:schemeClr val="accent1">
                    <a:lumMod val="50000"/>
                  </a:schemeClr>
                </a:solidFill>
              </a:rPr>
              <a:t>vnitřní</a:t>
            </a:r>
            <a:r>
              <a:rPr lang="cs-CZ" sz="2100" dirty="0">
                <a:solidFill>
                  <a:schemeClr val="accent1">
                    <a:lumMod val="50000"/>
                  </a:schemeClr>
                </a:solidFill>
              </a:rPr>
              <a:t> tranzit nebo </a:t>
            </a:r>
            <a:r>
              <a:rPr lang="cs-CZ" sz="2100" b="1" dirty="0">
                <a:solidFill>
                  <a:schemeClr val="accent1">
                    <a:lumMod val="50000"/>
                  </a:schemeClr>
                </a:solidFill>
              </a:rPr>
              <a:t>společný</a:t>
            </a:r>
            <a:r>
              <a:rPr lang="cs-CZ" sz="2100" dirty="0">
                <a:solidFill>
                  <a:schemeClr val="accent1">
                    <a:lumMod val="50000"/>
                  </a:schemeClr>
                </a:solidFill>
              </a:rPr>
              <a:t> tranzitní režim podle Úmluvy, označovaný tímto symbolem, v jehož rámci je dopravováno </a:t>
            </a:r>
            <a:r>
              <a:rPr lang="cs-CZ" sz="2100" b="1" dirty="0">
                <a:solidFill>
                  <a:schemeClr val="accent1">
                    <a:lumMod val="50000"/>
                  </a:schemeClr>
                </a:solidFill>
              </a:rPr>
              <a:t>zboží Unie. </a:t>
            </a:r>
            <a:r>
              <a:rPr lang="cs-CZ" sz="2100" dirty="0">
                <a:solidFill>
                  <a:schemeClr val="accent1">
                    <a:lumMod val="50000"/>
                  </a:schemeClr>
                </a:solidFill>
              </a:rPr>
              <a:t>V zemích mimo EU (na tamním CÚ odeslání) ho lze použít pouze tehdy, když bylo zboží do této země přepraveno v režimu T2, aby se případně v tomto režimu odeslalo dále (např. UK-CZ přes FR u zboží z IE).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Režimem </a:t>
            </a:r>
            <a:r>
              <a:rPr lang="cs-CZ" sz="2100" b="1" u="sng" dirty="0">
                <a:solidFill>
                  <a:schemeClr val="accent1">
                    <a:lumMod val="50000"/>
                  </a:schemeClr>
                </a:solidFill>
              </a:rPr>
              <a:t>T1</a:t>
            </a:r>
            <a:r>
              <a:rPr lang="cs-CZ" sz="2100" dirty="0">
                <a:solidFill>
                  <a:schemeClr val="accent1">
                    <a:lumMod val="50000"/>
                  </a:schemeClr>
                </a:solidFill>
              </a:rPr>
              <a:t> se rozumí </a:t>
            </a:r>
            <a:r>
              <a:rPr lang="cs-CZ" sz="2100" b="1" dirty="0">
                <a:solidFill>
                  <a:schemeClr val="accent1">
                    <a:lumMod val="50000"/>
                  </a:schemeClr>
                </a:solidFill>
              </a:rPr>
              <a:t>vnější</a:t>
            </a:r>
            <a:r>
              <a:rPr lang="cs-CZ" sz="2100" dirty="0">
                <a:solidFill>
                  <a:schemeClr val="accent1">
                    <a:lumMod val="50000"/>
                  </a:schemeClr>
                </a:solidFill>
              </a:rPr>
              <a:t> tranzit nebo </a:t>
            </a:r>
            <a:r>
              <a:rPr lang="cs-CZ" sz="2100" b="1" dirty="0">
                <a:solidFill>
                  <a:schemeClr val="accent1">
                    <a:lumMod val="50000"/>
                  </a:schemeClr>
                </a:solidFill>
              </a:rPr>
              <a:t>společný</a:t>
            </a:r>
            <a:r>
              <a:rPr lang="cs-CZ" sz="2100" dirty="0">
                <a:solidFill>
                  <a:schemeClr val="accent1">
                    <a:lumMod val="50000"/>
                  </a:schemeClr>
                </a:solidFill>
              </a:rPr>
              <a:t> tranzitní režim u zboží, pro které nebyl použit/nelze použít režim T2 – </a:t>
            </a:r>
            <a:r>
              <a:rPr lang="cs-CZ" sz="2100" b="1" dirty="0">
                <a:solidFill>
                  <a:schemeClr val="accent1">
                    <a:lumMod val="50000"/>
                  </a:schemeClr>
                </a:solidFill>
              </a:rPr>
              <a:t>nemá status zboží Unie</a:t>
            </a:r>
            <a:r>
              <a:rPr lang="cs-CZ" sz="21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1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18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2342153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Tranzit (3) </a:t>
            </a:r>
          </a:p>
        </p:txBody>
      </p:sp>
      <p:sp>
        <p:nvSpPr>
          <p:cNvPr id="10243" name="Zástupný symbol pro obsah 2"/>
          <p:cNvSpPr>
            <a:spLocks noGrp="1"/>
          </p:cNvSpPr>
          <p:nvPr>
            <p:ph sz="quarter" idx="4294967295"/>
          </p:nvPr>
        </p:nvSpPr>
        <p:spPr>
          <a:xfrm>
            <a:off x="0" y="734111"/>
            <a:ext cx="9144000" cy="5665137"/>
          </a:xfrm>
          <a:prstGeom prst="rect">
            <a:avLst/>
          </a:prstGeom>
        </p:spPr>
        <p:txBody>
          <a:bodyPr/>
          <a:lstStyle/>
          <a:p>
            <a:pPr marL="46037" indent="0" algn="just">
              <a:buNone/>
              <a:defRPr/>
            </a:pPr>
            <a:r>
              <a:rPr lang="cs-CZ" sz="2400" b="1" dirty="0">
                <a:solidFill>
                  <a:schemeClr val="accent1">
                    <a:lumMod val="50000"/>
                  </a:schemeClr>
                </a:solidFill>
              </a:rPr>
              <a:t>Čl. 233 UCC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Držitel</a:t>
            </a:r>
            <a:r>
              <a:rPr lang="cs-CZ" sz="2000" dirty="0">
                <a:solidFill>
                  <a:schemeClr val="accent1">
                    <a:lumMod val="50000"/>
                  </a:schemeClr>
                </a:solidFill>
              </a:rPr>
              <a:t> tranzitního režimu </a:t>
            </a:r>
            <a:r>
              <a:rPr lang="cs-CZ" sz="2000" b="1" dirty="0">
                <a:solidFill>
                  <a:schemeClr val="accent1">
                    <a:lumMod val="50000"/>
                  </a:schemeClr>
                </a:solidFill>
              </a:rPr>
              <a:t>je povinen</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 </a:t>
            </a:r>
            <a:r>
              <a:rPr lang="cs-CZ" sz="2000" b="1" dirty="0">
                <a:solidFill>
                  <a:schemeClr val="accent1">
                    <a:lumMod val="50000"/>
                  </a:schemeClr>
                </a:solidFill>
              </a:rPr>
              <a:t>předložit zboží v nezměněném stavu</a:t>
            </a:r>
            <a:r>
              <a:rPr lang="cs-CZ" sz="2000" dirty="0">
                <a:solidFill>
                  <a:schemeClr val="accent1">
                    <a:lumMod val="50000"/>
                  </a:schemeClr>
                </a:solidFill>
              </a:rPr>
              <a:t>, jakož i požadované informace, </a:t>
            </a:r>
            <a:r>
              <a:rPr lang="cs-CZ" sz="2000" b="1" dirty="0">
                <a:solidFill>
                  <a:schemeClr val="accent1">
                    <a:lumMod val="50000"/>
                  </a:schemeClr>
                </a:solidFill>
              </a:rPr>
              <a:t>celnímu úřadu určení</a:t>
            </a:r>
            <a:r>
              <a:rPr lang="cs-CZ" sz="2000" dirty="0">
                <a:solidFill>
                  <a:schemeClr val="accent1">
                    <a:lumMod val="50000"/>
                  </a:schemeClr>
                </a:solidFill>
              </a:rPr>
              <a:t> ve stanovené lhůtě a dodržet přitom opatření přijatá celními orgány k zajištění totožnosti tohoto zboží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tytéž </a:t>
            </a:r>
            <a:r>
              <a:rPr lang="cs-CZ" sz="2000" b="1" dirty="0">
                <a:solidFill>
                  <a:schemeClr val="accent1">
                    <a:lumMod val="50000"/>
                  </a:schemeClr>
                </a:solidFill>
              </a:rPr>
              <a:t>povinnosti přechází na dopravce</a:t>
            </a:r>
            <a:r>
              <a:rPr lang="cs-CZ" sz="2000" dirty="0">
                <a:solidFill>
                  <a:schemeClr val="accent1">
                    <a:lumMod val="50000"/>
                  </a:schemeClr>
                </a:solidFill>
              </a:rPr>
              <a:t>, který zboží přijímá s tímto vědomím, resp. též na příjemce zboží;</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b) dodržovat celní předpisy vztahující se na režim;</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c) </a:t>
            </a:r>
            <a:r>
              <a:rPr lang="cs-CZ" sz="2000" b="1" dirty="0">
                <a:solidFill>
                  <a:schemeClr val="accent1">
                    <a:lumMod val="50000"/>
                  </a:schemeClr>
                </a:solidFill>
              </a:rPr>
              <a:t>poskytnout jistotu </a:t>
            </a:r>
            <a:r>
              <a:rPr lang="cs-CZ" sz="2000" dirty="0">
                <a:solidFill>
                  <a:schemeClr val="accent1">
                    <a:lumMod val="50000"/>
                  </a:schemeClr>
                </a:solidFill>
              </a:rPr>
              <a:t>k zajištění </a:t>
            </a:r>
            <a:r>
              <a:rPr lang="cs-CZ" sz="2000" b="1" dirty="0">
                <a:solidFill>
                  <a:schemeClr val="accent1">
                    <a:lumMod val="50000"/>
                  </a:schemeClr>
                </a:solidFill>
              </a:rPr>
              <a:t>úhrady cla a jiných poplatků </a:t>
            </a:r>
            <a:r>
              <a:rPr lang="cs-CZ" sz="2000" dirty="0">
                <a:solidFill>
                  <a:schemeClr val="accent1">
                    <a:lumMod val="50000"/>
                  </a:schemeClr>
                </a:solidFill>
              </a:rPr>
              <a:t>(</a:t>
            </a:r>
            <a:r>
              <a:rPr lang="cs-CZ" sz="2000" b="1" dirty="0">
                <a:solidFill>
                  <a:schemeClr val="accent1">
                    <a:lumMod val="50000"/>
                  </a:schemeClr>
                </a:solidFill>
              </a:rPr>
              <a:t>včetně</a:t>
            </a:r>
            <a:r>
              <a:rPr lang="cs-CZ" sz="2000" dirty="0">
                <a:solidFill>
                  <a:schemeClr val="accent1">
                    <a:lumMod val="50000"/>
                  </a:schemeClr>
                </a:solidFill>
              </a:rPr>
              <a:t> vnitrostátních daní – </a:t>
            </a:r>
            <a:r>
              <a:rPr lang="cs-CZ" sz="2000" b="1" dirty="0">
                <a:solidFill>
                  <a:schemeClr val="accent1">
                    <a:lumMod val="50000"/>
                  </a:schemeClr>
                </a:solidFill>
              </a:rPr>
              <a:t>DPH a SPD</a:t>
            </a:r>
            <a:r>
              <a:rPr lang="cs-CZ" sz="2000" dirty="0">
                <a:solidFill>
                  <a:schemeClr val="accent1">
                    <a:lumMod val="50000"/>
                  </a:schemeClr>
                </a:solidFill>
              </a:rPr>
              <a:t>), které mohou vzniknout. </a:t>
            </a:r>
            <a:endParaRPr lang="cs-CZ" sz="20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2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b="1" dirty="0">
                <a:solidFill>
                  <a:schemeClr val="accent1">
                    <a:lumMod val="50000"/>
                  </a:schemeClr>
                </a:solidFill>
              </a:rPr>
              <a:t>Podávání TCP </a:t>
            </a:r>
            <a:r>
              <a:rPr lang="cs-CZ" sz="2000" dirty="0">
                <a:solidFill>
                  <a:schemeClr val="accent1">
                    <a:lumMod val="50000"/>
                  </a:schemeClr>
                </a:solidFill>
              </a:rPr>
              <a:t>(obecně všech CP)</a:t>
            </a:r>
            <a:r>
              <a:rPr lang="cs-CZ" sz="2000" b="1" dirty="0">
                <a:solidFill>
                  <a:schemeClr val="accent1">
                    <a:lumMod val="50000"/>
                  </a:schemeClr>
                </a:solidFill>
              </a:rPr>
              <a:t> </a:t>
            </a:r>
            <a:r>
              <a:rPr lang="cs-CZ" sz="2000" dirty="0">
                <a:solidFill>
                  <a:schemeClr val="accent1">
                    <a:lumMod val="50000"/>
                  </a:schemeClr>
                </a:solidFill>
              </a:rPr>
              <a:t>a plnění formalit k ukončení režimu</a:t>
            </a:r>
            <a:r>
              <a:rPr lang="cs-CZ" sz="2000" b="1" dirty="0">
                <a:solidFill>
                  <a:schemeClr val="accent1">
                    <a:lumMod val="50000"/>
                  </a:schemeClr>
                </a:solidFill>
              </a:rPr>
              <a:t> je v ČR možné:</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prostřednictvím</a:t>
            </a:r>
            <a:r>
              <a:rPr lang="cs-CZ" sz="2000" b="1" dirty="0">
                <a:solidFill>
                  <a:schemeClr val="accent1">
                    <a:lumMod val="50000"/>
                  </a:schemeClr>
                </a:solidFill>
              </a:rPr>
              <a:t> komerčního softwaru </a:t>
            </a:r>
            <a:r>
              <a:rPr lang="cs-CZ" sz="2000" dirty="0">
                <a:solidFill>
                  <a:schemeClr val="accent1">
                    <a:lumMod val="50000"/>
                  </a:schemeClr>
                </a:solidFill>
              </a:rPr>
              <a:t>-</a:t>
            </a:r>
            <a:r>
              <a:rPr lang="cs-CZ" sz="2000" b="1" dirty="0">
                <a:solidFill>
                  <a:schemeClr val="accent1">
                    <a:lumMod val="50000"/>
                  </a:schemeClr>
                </a:solidFill>
              </a:rPr>
              <a:t> </a:t>
            </a:r>
            <a:r>
              <a:rPr lang="cs-CZ" sz="2000" dirty="0">
                <a:solidFill>
                  <a:schemeClr val="accent1">
                    <a:lumMod val="50000"/>
                  </a:schemeClr>
                </a:solidFill>
              </a:rPr>
              <a:t>certifikovaný CS ČR a nabízený na trhu; možné propojení s firemním softwarem; volitelné šifrování zpráv; elektronický podpis a povolení elektronické komunikace s CS ČR;</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prostřednictvím </a:t>
            </a:r>
            <a:r>
              <a:rPr lang="cs-CZ" sz="2000" b="1" dirty="0">
                <a:solidFill>
                  <a:schemeClr val="accent1">
                    <a:lumMod val="50000"/>
                  </a:schemeClr>
                </a:solidFill>
              </a:rPr>
              <a:t>webové aplikace </a:t>
            </a:r>
            <a:r>
              <a:rPr lang="cs-CZ" sz="2000" dirty="0">
                <a:solidFill>
                  <a:schemeClr val="accent1">
                    <a:lumMod val="50000"/>
                  </a:schemeClr>
                </a:solidFill>
              </a:rPr>
              <a:t>(tzv. „Web klient NCTS/ECS“) - zdarma; zejména pro malé a střední podniky; opět elektronický podpis a povolení elektronické komunikace s CS ČR.</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18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1050762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7297" y="188640"/>
            <a:ext cx="8479159" cy="648072"/>
          </a:xfrm>
        </p:spPr>
        <p:txBody>
          <a:bodyPr/>
          <a:lstStyle/>
          <a:p>
            <a:pPr marL="452437" indent="0" algn="ctr" eaLnBrk="1" hangingPunct="1">
              <a:buClr>
                <a:srgbClr val="002060"/>
              </a:buClr>
              <a:buFont typeface="Georgia" panose="02040502050405020303" pitchFamily="18" charset="0"/>
              <a:buNone/>
              <a:defRPr/>
            </a:pPr>
            <a:r>
              <a:rPr lang="cs-CZ" altLang="cs-CZ" sz="3600" dirty="0">
                <a:solidFill>
                  <a:schemeClr val="accent1">
                    <a:lumMod val="50000"/>
                  </a:schemeClr>
                </a:solidFill>
              </a:rPr>
              <a:t>Základní předpisy a použité zkratky (3) </a:t>
            </a:r>
          </a:p>
        </p:txBody>
      </p:sp>
      <p:sp>
        <p:nvSpPr>
          <p:cNvPr id="10243" name="Zástupný symbol pro obsah 2"/>
          <p:cNvSpPr>
            <a:spLocks noGrp="1"/>
          </p:cNvSpPr>
          <p:nvPr>
            <p:ph sz="quarter" idx="4294967295"/>
          </p:nvPr>
        </p:nvSpPr>
        <p:spPr>
          <a:xfrm>
            <a:off x="98648" y="923764"/>
            <a:ext cx="8946703" cy="5883442"/>
          </a:xfrm>
          <a:prstGeom prst="rect">
            <a:avLst/>
          </a:prstGeom>
        </p:spPr>
        <p:txBody>
          <a:bodyPr/>
          <a:lstStyle/>
          <a:p>
            <a:pPr algn="just">
              <a:buFont typeface="Arial" panose="020B0604020202020204" pitchFamily="34" charset="0"/>
              <a:buChar char="•"/>
            </a:pPr>
            <a:r>
              <a:rPr lang="cs-CZ" b="1" dirty="0">
                <a:solidFill>
                  <a:schemeClr val="accent1">
                    <a:lumMod val="50000"/>
                  </a:schemeClr>
                </a:solidFill>
              </a:rPr>
              <a:t>VDD - </a:t>
            </a:r>
            <a:r>
              <a:rPr lang="cs-CZ" dirty="0">
                <a:solidFill>
                  <a:schemeClr val="accent1">
                    <a:lumMod val="50000"/>
                  </a:schemeClr>
                </a:solidFill>
              </a:rPr>
              <a:t>vývozní doprovodný doklad; papírová podoba vývozního CP (Export </a:t>
            </a:r>
            <a:r>
              <a:rPr lang="cs-CZ" dirty="0" err="1">
                <a:solidFill>
                  <a:schemeClr val="accent1">
                    <a:lumMod val="50000"/>
                  </a:schemeClr>
                </a:solidFill>
              </a:rPr>
              <a:t>Accompanying</a:t>
            </a:r>
            <a:r>
              <a:rPr lang="cs-CZ" dirty="0">
                <a:solidFill>
                  <a:schemeClr val="accent1">
                    <a:lumMod val="50000"/>
                  </a:schemeClr>
                </a:solidFill>
              </a:rPr>
              <a:t> </a:t>
            </a:r>
            <a:r>
              <a:rPr lang="cs-CZ" dirty="0" err="1">
                <a:solidFill>
                  <a:schemeClr val="accent1">
                    <a:lumMod val="50000"/>
                  </a:schemeClr>
                </a:solidFill>
              </a:rPr>
              <a:t>Document</a:t>
            </a:r>
            <a:r>
              <a:rPr lang="cs-CZ" dirty="0">
                <a:solidFill>
                  <a:schemeClr val="accent1">
                    <a:lumMod val="50000"/>
                  </a:schemeClr>
                </a:solidFill>
              </a:rPr>
              <a:t> (EAD))</a:t>
            </a:r>
          </a:p>
          <a:p>
            <a:pPr algn="just">
              <a:buFont typeface="Arial" panose="020B0604020202020204" pitchFamily="34" charset="0"/>
              <a:buChar char="•"/>
            </a:pPr>
            <a:r>
              <a:rPr lang="cs-CZ" b="1" dirty="0">
                <a:solidFill>
                  <a:schemeClr val="accent1">
                    <a:lumMod val="50000"/>
                  </a:schemeClr>
                </a:solidFill>
              </a:rPr>
              <a:t>EXS - </a:t>
            </a:r>
            <a:r>
              <a:rPr lang="cs-CZ" dirty="0">
                <a:solidFill>
                  <a:schemeClr val="accent1">
                    <a:lumMod val="50000"/>
                  </a:schemeClr>
                </a:solidFill>
              </a:rPr>
              <a:t>výstupní souhrnné celní prohlášení; jeho údaje jsou již obsaženy ve vývozním CP, pokud bylo podáno (Exit </a:t>
            </a:r>
            <a:r>
              <a:rPr lang="cs-CZ" dirty="0" err="1">
                <a:solidFill>
                  <a:schemeClr val="accent1">
                    <a:lumMod val="50000"/>
                  </a:schemeClr>
                </a:solidFill>
              </a:rPr>
              <a:t>Summary</a:t>
            </a:r>
            <a:r>
              <a:rPr lang="cs-CZ" dirty="0">
                <a:solidFill>
                  <a:schemeClr val="accent1">
                    <a:lumMod val="50000"/>
                  </a:schemeClr>
                </a:solidFill>
              </a:rPr>
              <a:t> </a:t>
            </a:r>
            <a:r>
              <a:rPr lang="cs-CZ" dirty="0" err="1">
                <a:solidFill>
                  <a:schemeClr val="accent1">
                    <a:lumMod val="50000"/>
                  </a:schemeClr>
                </a:solidFill>
              </a:rPr>
              <a:t>Declaration</a:t>
            </a:r>
            <a:r>
              <a:rPr lang="cs-CZ" dirty="0">
                <a:solidFill>
                  <a:schemeClr val="accent1">
                    <a:lumMod val="50000"/>
                  </a:schemeClr>
                </a:solidFill>
              </a:rPr>
              <a:t>; </a:t>
            </a:r>
            <a:r>
              <a:rPr lang="cs-CZ" dirty="0" err="1">
                <a:solidFill>
                  <a:schemeClr val="accent1">
                    <a:lumMod val="50000"/>
                  </a:schemeClr>
                </a:solidFill>
              </a:rPr>
              <a:t>pre-departure</a:t>
            </a:r>
            <a:r>
              <a:rPr lang="cs-CZ" dirty="0">
                <a:solidFill>
                  <a:schemeClr val="accent1">
                    <a:lumMod val="50000"/>
                  </a:schemeClr>
                </a:solidFill>
              </a:rPr>
              <a:t>)</a:t>
            </a:r>
          </a:p>
          <a:p>
            <a:pPr algn="just">
              <a:buFont typeface="Arial" panose="020B0604020202020204" pitchFamily="34" charset="0"/>
              <a:buChar char="•"/>
            </a:pPr>
            <a:r>
              <a:rPr lang="cs-CZ" b="1" dirty="0">
                <a:solidFill>
                  <a:schemeClr val="accent1">
                    <a:lumMod val="50000"/>
                  </a:schemeClr>
                </a:solidFill>
              </a:rPr>
              <a:t>ECS - </a:t>
            </a:r>
            <a:r>
              <a:rPr lang="cs-CZ" dirty="0">
                <a:solidFill>
                  <a:schemeClr val="accent1">
                    <a:lumMod val="50000"/>
                  </a:schemeClr>
                </a:solidFill>
              </a:rPr>
              <a:t>systém pro kontrolu vývozu; slouží pro podání vývozního CP </a:t>
            </a:r>
            <a:r>
              <a:rPr lang="cs-CZ" dirty="0" err="1">
                <a:solidFill>
                  <a:schemeClr val="accent1">
                    <a:lumMod val="50000"/>
                  </a:schemeClr>
                </a:solidFill>
              </a:rPr>
              <a:t>čleskému</a:t>
            </a:r>
            <a:r>
              <a:rPr lang="cs-CZ" dirty="0">
                <a:solidFill>
                  <a:schemeClr val="accent1">
                    <a:lumMod val="50000"/>
                  </a:schemeClr>
                </a:solidFill>
              </a:rPr>
              <a:t> státu/CÚ vývozu a/nebo EXS členskému státu/CÚ v místě výstupu z </a:t>
            </a:r>
            <a:r>
              <a:rPr lang="cs-CZ" dirty="0" err="1">
                <a:solidFill>
                  <a:schemeClr val="accent1">
                    <a:lumMod val="50000"/>
                  </a:schemeClr>
                </a:solidFill>
              </a:rPr>
              <a:t>celníhoúzemí</a:t>
            </a:r>
            <a:r>
              <a:rPr lang="cs-CZ" dirty="0">
                <a:solidFill>
                  <a:schemeClr val="accent1">
                    <a:lumMod val="50000"/>
                  </a:schemeClr>
                </a:solidFill>
              </a:rPr>
              <a:t> EU  (Export </a:t>
            </a:r>
            <a:r>
              <a:rPr lang="cs-CZ" dirty="0" err="1">
                <a:solidFill>
                  <a:schemeClr val="accent1">
                    <a:lumMod val="50000"/>
                  </a:schemeClr>
                </a:solidFill>
              </a:rPr>
              <a:t>Control</a:t>
            </a:r>
            <a:r>
              <a:rPr lang="cs-CZ" dirty="0">
                <a:solidFill>
                  <a:schemeClr val="accent1">
                    <a:lumMod val="50000"/>
                  </a:schemeClr>
                </a:solidFill>
              </a:rPr>
              <a:t> </a:t>
            </a:r>
            <a:r>
              <a:rPr lang="cs-CZ" dirty="0" err="1">
                <a:solidFill>
                  <a:schemeClr val="accent1">
                    <a:lumMod val="50000"/>
                  </a:schemeClr>
                </a:solidFill>
              </a:rPr>
              <a:t>System</a:t>
            </a:r>
            <a:r>
              <a:rPr lang="cs-CZ" dirty="0">
                <a:solidFill>
                  <a:schemeClr val="accent1">
                    <a:lumMod val="50000"/>
                  </a:schemeClr>
                </a:solidFill>
              </a:rPr>
              <a:t>) </a:t>
            </a:r>
          </a:p>
          <a:p>
            <a:pPr marL="46037" indent="0" algn="just">
              <a:buNone/>
            </a:pPr>
            <a:endParaRPr lang="cs-CZ" dirty="0">
              <a:solidFill>
                <a:schemeClr val="accent1">
                  <a:lumMod val="50000"/>
                </a:schemeClr>
              </a:solidFill>
            </a:endParaRPr>
          </a:p>
          <a:p>
            <a:pPr algn="just">
              <a:buFont typeface="Arial" panose="020B0604020202020204" pitchFamily="34" charset="0"/>
              <a:buChar char="•"/>
            </a:pPr>
            <a:r>
              <a:rPr lang="cs-CZ" b="1" dirty="0">
                <a:solidFill>
                  <a:schemeClr val="accent1">
                    <a:lumMod val="50000"/>
                  </a:schemeClr>
                </a:solidFill>
              </a:rPr>
              <a:t>TCP -</a:t>
            </a:r>
            <a:r>
              <a:rPr lang="cs-CZ" dirty="0">
                <a:solidFill>
                  <a:schemeClr val="accent1">
                    <a:lumMod val="50000"/>
                  </a:schemeClr>
                </a:solidFill>
              </a:rPr>
              <a:t> tranzitní celní prohlášení </a:t>
            </a:r>
          </a:p>
          <a:p>
            <a:pPr algn="just">
              <a:buFont typeface="Arial" panose="020B0604020202020204" pitchFamily="34" charset="0"/>
              <a:buChar char="•"/>
            </a:pPr>
            <a:r>
              <a:rPr lang="cs-CZ" b="1" dirty="0">
                <a:solidFill>
                  <a:schemeClr val="accent1">
                    <a:lumMod val="50000"/>
                  </a:schemeClr>
                </a:solidFill>
              </a:rPr>
              <a:t>TDD/TBDD - </a:t>
            </a:r>
            <a:r>
              <a:rPr lang="cs-CZ" dirty="0">
                <a:solidFill>
                  <a:schemeClr val="accent1">
                    <a:lumMod val="50000"/>
                  </a:schemeClr>
                </a:solidFill>
              </a:rPr>
              <a:t>tranzitní (bezpečnostní) doprovodný doklad; papírová podoba TCP (Transit </a:t>
            </a:r>
            <a:r>
              <a:rPr lang="cs-CZ" dirty="0" err="1">
                <a:solidFill>
                  <a:schemeClr val="accent1">
                    <a:lumMod val="50000"/>
                  </a:schemeClr>
                </a:solidFill>
              </a:rPr>
              <a:t>Accompanying</a:t>
            </a:r>
            <a:r>
              <a:rPr lang="cs-CZ" dirty="0">
                <a:solidFill>
                  <a:schemeClr val="accent1">
                    <a:lumMod val="50000"/>
                  </a:schemeClr>
                </a:solidFill>
              </a:rPr>
              <a:t> </a:t>
            </a:r>
            <a:r>
              <a:rPr lang="cs-CZ" dirty="0" err="1">
                <a:solidFill>
                  <a:schemeClr val="accent1">
                    <a:lumMod val="50000"/>
                  </a:schemeClr>
                </a:solidFill>
              </a:rPr>
              <a:t>Document</a:t>
            </a:r>
            <a:r>
              <a:rPr lang="cs-CZ" dirty="0">
                <a:solidFill>
                  <a:schemeClr val="accent1">
                    <a:lumMod val="50000"/>
                  </a:schemeClr>
                </a:solidFill>
              </a:rPr>
              <a:t> (TAD))</a:t>
            </a:r>
          </a:p>
          <a:p>
            <a:pPr algn="just">
              <a:buFont typeface="Arial" panose="020B0604020202020204" pitchFamily="34" charset="0"/>
              <a:buChar char="•"/>
            </a:pPr>
            <a:r>
              <a:rPr lang="cs-CZ" b="1" dirty="0">
                <a:solidFill>
                  <a:schemeClr val="accent1">
                    <a:lumMod val="50000"/>
                  </a:schemeClr>
                </a:solidFill>
              </a:rPr>
              <a:t>NCTS</a:t>
            </a:r>
            <a:r>
              <a:rPr lang="cs-CZ" dirty="0">
                <a:solidFill>
                  <a:schemeClr val="accent1">
                    <a:lumMod val="50000"/>
                  </a:schemeClr>
                </a:solidFill>
              </a:rPr>
              <a:t> </a:t>
            </a:r>
            <a:r>
              <a:rPr lang="cs-CZ" b="1" dirty="0">
                <a:solidFill>
                  <a:schemeClr val="accent1">
                    <a:lumMod val="50000"/>
                  </a:schemeClr>
                </a:solidFill>
              </a:rPr>
              <a:t>-</a:t>
            </a:r>
            <a:r>
              <a:rPr lang="cs-CZ" dirty="0">
                <a:solidFill>
                  <a:schemeClr val="accent1">
                    <a:lumMod val="50000"/>
                  </a:schemeClr>
                </a:solidFill>
              </a:rPr>
              <a:t> nový informatizovaný tranzitní systém; slouží pro podání TCP v jakémkoli členském státě EU, resp. v UK a pro automatickou výměnu údajů mezi CÚ odeslání a CÚ určení (New </a:t>
            </a:r>
            <a:r>
              <a:rPr lang="cs-CZ" dirty="0" err="1">
                <a:solidFill>
                  <a:schemeClr val="accent1">
                    <a:lumMod val="50000"/>
                  </a:schemeClr>
                </a:solidFill>
              </a:rPr>
              <a:t>Computerized</a:t>
            </a:r>
            <a:r>
              <a:rPr lang="cs-CZ" dirty="0">
                <a:solidFill>
                  <a:schemeClr val="accent1">
                    <a:lumMod val="50000"/>
                  </a:schemeClr>
                </a:solidFill>
              </a:rPr>
              <a:t> Transit </a:t>
            </a:r>
            <a:r>
              <a:rPr lang="cs-CZ" dirty="0" err="1">
                <a:solidFill>
                  <a:schemeClr val="accent1">
                    <a:lumMod val="50000"/>
                  </a:schemeClr>
                </a:solidFill>
              </a:rPr>
              <a:t>System</a:t>
            </a:r>
            <a:r>
              <a:rPr lang="cs-CZ" dirty="0">
                <a:solidFill>
                  <a:schemeClr val="accent1">
                    <a:lumMod val="50000"/>
                  </a:schemeClr>
                </a:solidFill>
              </a:rPr>
              <a:t>)</a:t>
            </a:r>
          </a:p>
          <a:p>
            <a:pPr algn="just">
              <a:buFont typeface="Arial" panose="020B0604020202020204" pitchFamily="34" charset="0"/>
              <a:buChar char="•"/>
            </a:pPr>
            <a:endParaRPr lang="cs-CZ" b="1" dirty="0">
              <a:solidFill>
                <a:schemeClr val="accent1">
                  <a:lumMod val="50000"/>
                </a:schemeClr>
              </a:solidFill>
            </a:endParaRPr>
          </a:p>
          <a:p>
            <a:pPr algn="just">
              <a:buFont typeface="Arial" panose="020B0604020202020204" pitchFamily="34" charset="0"/>
              <a:buChar char="•"/>
            </a:pPr>
            <a:endParaRPr lang="cs-CZ" sz="1800" dirty="0">
              <a:solidFill>
                <a:schemeClr val="accent1">
                  <a:lumMod val="50000"/>
                </a:schemeClr>
              </a:solidFill>
            </a:endParaRPr>
          </a:p>
          <a:p>
            <a:pPr algn="just">
              <a:buFont typeface="Arial" panose="020B0604020202020204" pitchFamily="34" charset="0"/>
              <a:buChar char="•"/>
            </a:pPr>
            <a:endParaRPr lang="cs-CZ" sz="1800" b="1" dirty="0">
              <a:solidFill>
                <a:schemeClr val="accent1">
                  <a:lumMod val="50000"/>
                </a:schemeClr>
              </a:solidFill>
            </a:endParaRPr>
          </a:p>
        </p:txBody>
      </p:sp>
    </p:spTree>
    <p:extLst>
      <p:ext uri="{BB962C8B-B14F-4D97-AF65-F5344CB8AC3E}">
        <p14:creationId xmlns:p14="http://schemas.microsoft.com/office/powerpoint/2010/main" val="10384580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Tranzit (4) </a:t>
            </a:r>
          </a:p>
        </p:txBody>
      </p:sp>
      <p:sp>
        <p:nvSpPr>
          <p:cNvPr id="10243" name="Zástupný symbol pro obsah 2"/>
          <p:cNvSpPr>
            <a:spLocks noGrp="1"/>
          </p:cNvSpPr>
          <p:nvPr>
            <p:ph sz="quarter" idx="4294967295"/>
          </p:nvPr>
        </p:nvSpPr>
        <p:spPr>
          <a:xfrm>
            <a:off x="170656" y="663939"/>
            <a:ext cx="8802687" cy="5665137"/>
          </a:xfrm>
          <a:prstGeom prst="rect">
            <a:avLst/>
          </a:prstGeom>
        </p:spPr>
        <p:txBody>
          <a:bodyPr/>
          <a:lstStyle/>
          <a:p>
            <a:pPr marL="46037" indent="0" algn="just">
              <a:buNone/>
              <a:defRPr/>
            </a:pPr>
            <a:r>
              <a:rPr lang="cs-CZ" sz="2400" b="1" dirty="0">
                <a:solidFill>
                  <a:schemeClr val="accent1">
                    <a:lumMod val="50000"/>
                  </a:schemeClr>
                </a:solidFill>
              </a:rPr>
              <a:t>Čl. 296 a násl. UCC IA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Každé TCP se smí týkat pouze zboží, které se přepravuje nebo má přepravovat od </a:t>
            </a:r>
            <a:r>
              <a:rPr lang="cs-CZ" sz="2000" b="1" dirty="0">
                <a:solidFill>
                  <a:schemeClr val="accent1">
                    <a:lumMod val="50000"/>
                  </a:schemeClr>
                </a:solidFill>
              </a:rPr>
              <a:t>jednoho</a:t>
            </a:r>
            <a:r>
              <a:rPr lang="cs-CZ" sz="2000" dirty="0">
                <a:solidFill>
                  <a:schemeClr val="accent1">
                    <a:lumMod val="50000"/>
                  </a:schemeClr>
                </a:solidFill>
              </a:rPr>
              <a:t> CÚ </a:t>
            </a:r>
            <a:r>
              <a:rPr lang="cs-CZ" sz="2000" b="1" dirty="0">
                <a:solidFill>
                  <a:schemeClr val="accent1">
                    <a:lumMod val="50000"/>
                  </a:schemeClr>
                </a:solidFill>
              </a:rPr>
              <a:t>odeslání </a:t>
            </a:r>
            <a:r>
              <a:rPr lang="cs-CZ" sz="2000" dirty="0">
                <a:solidFill>
                  <a:schemeClr val="accent1">
                    <a:lumMod val="50000"/>
                  </a:schemeClr>
                </a:solidFill>
              </a:rPr>
              <a:t>k </a:t>
            </a:r>
            <a:r>
              <a:rPr lang="cs-CZ" sz="2000" b="1" dirty="0">
                <a:solidFill>
                  <a:schemeClr val="accent1">
                    <a:lumMod val="50000"/>
                  </a:schemeClr>
                </a:solidFill>
              </a:rPr>
              <a:t>jednomu</a:t>
            </a:r>
            <a:r>
              <a:rPr lang="cs-CZ" sz="2000" dirty="0">
                <a:solidFill>
                  <a:schemeClr val="accent1">
                    <a:lumMod val="50000"/>
                  </a:schemeClr>
                </a:solidFill>
              </a:rPr>
              <a:t> CÚ </a:t>
            </a:r>
            <a:r>
              <a:rPr lang="cs-CZ" sz="2000" b="1" dirty="0">
                <a:solidFill>
                  <a:schemeClr val="accent1">
                    <a:lumMod val="50000"/>
                  </a:schemeClr>
                </a:solidFill>
              </a:rPr>
              <a:t>určení </a:t>
            </a:r>
            <a:r>
              <a:rPr lang="cs-CZ" sz="2000" dirty="0">
                <a:solidFill>
                  <a:schemeClr val="accent1">
                    <a:lumMod val="50000"/>
                  </a:schemeClr>
                </a:solidFill>
              </a:rPr>
              <a:t>na </a:t>
            </a:r>
            <a:r>
              <a:rPr lang="cs-CZ" sz="2000" b="1" dirty="0">
                <a:solidFill>
                  <a:schemeClr val="accent1">
                    <a:lumMod val="50000"/>
                  </a:schemeClr>
                </a:solidFill>
              </a:rPr>
              <a:t>jediném dopravním prostředku</a:t>
            </a:r>
            <a:r>
              <a:rPr lang="cs-CZ" sz="2000" dirty="0">
                <a:solidFill>
                  <a:schemeClr val="accent1">
                    <a:lumMod val="50000"/>
                  </a:schemeClr>
                </a:solidFill>
              </a:rPr>
              <a:t>, v kontejneru nebo v nákladovém kusu.</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CÚ </a:t>
            </a:r>
            <a:r>
              <a:rPr lang="cs-CZ" sz="2000" b="1" dirty="0">
                <a:solidFill>
                  <a:schemeClr val="accent1">
                    <a:lumMod val="50000"/>
                  </a:schemeClr>
                </a:solidFill>
              </a:rPr>
              <a:t>odeslání stanoví lhůtu</a:t>
            </a:r>
            <a:r>
              <a:rPr lang="cs-CZ" sz="2000" dirty="0">
                <a:solidFill>
                  <a:schemeClr val="accent1">
                    <a:lumMod val="50000"/>
                  </a:schemeClr>
                </a:solidFill>
              </a:rPr>
              <a:t>, v níž má být zboží </a:t>
            </a:r>
            <a:r>
              <a:rPr lang="cs-CZ" sz="2000" b="1" dirty="0">
                <a:solidFill>
                  <a:schemeClr val="accent1">
                    <a:lumMod val="50000"/>
                  </a:schemeClr>
                </a:solidFill>
              </a:rPr>
              <a:t>předloženo CÚ určení</a:t>
            </a:r>
            <a:r>
              <a:rPr lang="cs-CZ" sz="2000" dirty="0">
                <a:solidFill>
                  <a:schemeClr val="accent1">
                    <a:lumMod val="50000"/>
                  </a:schemeClr>
                </a:solidFill>
              </a:rPr>
              <a:t>, přičemž zohlední: trasu; dopravní prostředek; dopravní předpisy nebo jiné předpisy a veškeré informace sdělené držitelem režimu. Zboží propuštěné do tranzitního režimu se přepraví k CÚ určení po ekonomicky odůvodněné trase.</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Uvádí se </a:t>
            </a:r>
            <a:r>
              <a:rPr lang="cs-CZ" sz="2000" b="1" dirty="0">
                <a:solidFill>
                  <a:schemeClr val="accent1">
                    <a:lumMod val="50000"/>
                  </a:schemeClr>
                </a:solidFill>
              </a:rPr>
              <a:t>CÚ tranzitu </a:t>
            </a:r>
            <a:r>
              <a:rPr lang="cs-CZ" sz="2000" dirty="0">
                <a:solidFill>
                  <a:schemeClr val="accent1">
                    <a:lumMod val="50000"/>
                  </a:schemeClr>
                </a:solidFill>
              </a:rPr>
              <a:t>– CÚ ve vstupním bodě na celní území Unie (např. FR), pokud zboží v průběhu tranzitního režimu přecházelo přes území třetí země, resp. CÚ ve vstupním bodě na celní území jiné smluvní strany (UK).</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Celní úřad odeslání se může odchylně od článku 299 UCC IA (na způsobilé dopravní prostředky/kontejnery </a:t>
            </a:r>
            <a:r>
              <a:rPr lang="cs-CZ" sz="2000" b="1" dirty="0">
                <a:solidFill>
                  <a:schemeClr val="accent1">
                    <a:lumMod val="50000"/>
                  </a:schemeClr>
                </a:solidFill>
              </a:rPr>
              <a:t>se přikládá celní závěra</a:t>
            </a:r>
            <a:r>
              <a:rPr lang="cs-CZ" sz="2000" dirty="0">
                <a:solidFill>
                  <a:schemeClr val="accent1">
                    <a:lumMod val="50000"/>
                  </a:schemeClr>
                </a:solidFill>
              </a:rPr>
              <a:t>) rozhodnout, že zboží neopatří celními závěrami, a namísto toho </a:t>
            </a:r>
            <a:r>
              <a:rPr lang="cs-CZ" sz="2000" b="1" dirty="0">
                <a:solidFill>
                  <a:schemeClr val="accent1">
                    <a:lumMod val="50000"/>
                  </a:schemeClr>
                </a:solidFill>
              </a:rPr>
              <a:t>se spolehne na popis zboží v TCP </a:t>
            </a:r>
            <a:r>
              <a:rPr lang="cs-CZ" sz="2000" dirty="0">
                <a:solidFill>
                  <a:schemeClr val="accent1">
                    <a:lumMod val="50000"/>
                  </a:schemeClr>
                </a:solidFill>
              </a:rPr>
              <a:t>nebo v doplňujících dokladech, pokud je </a:t>
            </a:r>
            <a:r>
              <a:rPr lang="cs-CZ" sz="2000" b="1" dirty="0">
                <a:solidFill>
                  <a:schemeClr val="accent1">
                    <a:lumMod val="50000"/>
                  </a:schemeClr>
                </a:solidFill>
              </a:rPr>
              <a:t>popis natolik přesný</a:t>
            </a:r>
            <a:r>
              <a:rPr lang="cs-CZ" sz="2000" dirty="0">
                <a:solidFill>
                  <a:schemeClr val="accent1">
                    <a:lumMod val="50000"/>
                  </a:schemeClr>
                </a:solidFill>
              </a:rPr>
              <a:t>, aby umožnil </a:t>
            </a:r>
            <a:r>
              <a:rPr lang="cs-CZ" sz="2000" b="1" dirty="0">
                <a:solidFill>
                  <a:schemeClr val="accent1">
                    <a:lumMod val="50000"/>
                  </a:schemeClr>
                </a:solidFill>
              </a:rPr>
              <a:t>snadné ztotožnění zboží</a:t>
            </a:r>
            <a:r>
              <a:rPr lang="cs-CZ" sz="2000" dirty="0">
                <a:solidFill>
                  <a:schemeClr val="accent1">
                    <a:lumMod val="50000"/>
                  </a:schemeClr>
                </a:solidFill>
              </a:rPr>
              <a:t>, a pokud obsahuje informace o jeho množství a povaze a jakýchkoli zvláštních charakteristikách, jako jsou sériová čísla zboží.</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Každému TCP </a:t>
            </a:r>
            <a:r>
              <a:rPr lang="cs-CZ" sz="2000" dirty="0">
                <a:solidFill>
                  <a:schemeClr val="accent1">
                    <a:lumMod val="50000"/>
                  </a:schemeClr>
                </a:solidFill>
              </a:rPr>
              <a:t>je ze strany CÚ odeslání </a:t>
            </a:r>
            <a:r>
              <a:rPr lang="cs-CZ" sz="2000" b="1" dirty="0">
                <a:solidFill>
                  <a:schemeClr val="accent1">
                    <a:lumMod val="50000"/>
                  </a:schemeClr>
                </a:solidFill>
              </a:rPr>
              <a:t>přiděleno</a:t>
            </a:r>
            <a:r>
              <a:rPr lang="cs-CZ" sz="2000" dirty="0">
                <a:solidFill>
                  <a:schemeClr val="accent1">
                    <a:lumMod val="50000"/>
                  </a:schemeClr>
                </a:solidFill>
              </a:rPr>
              <a:t> unikátní referenční </a:t>
            </a:r>
            <a:r>
              <a:rPr lang="cs-CZ" sz="2000" b="1" dirty="0">
                <a:solidFill>
                  <a:schemeClr val="accent1">
                    <a:lumMod val="50000"/>
                  </a:schemeClr>
                </a:solidFill>
              </a:rPr>
              <a:t>číslo, </a:t>
            </a:r>
            <a:r>
              <a:rPr lang="cs-CZ" sz="2000" dirty="0">
                <a:solidFill>
                  <a:schemeClr val="accent1">
                    <a:lumMod val="50000"/>
                  </a:schemeClr>
                </a:solidFill>
              </a:rPr>
              <a:t>tzv. </a:t>
            </a:r>
            <a:r>
              <a:rPr lang="cs-CZ" sz="2000" b="1" dirty="0">
                <a:solidFill>
                  <a:schemeClr val="accent1">
                    <a:lumMod val="50000"/>
                  </a:schemeClr>
                </a:solidFill>
              </a:rPr>
              <a:t>MRN</a:t>
            </a:r>
            <a:r>
              <a:rPr lang="cs-CZ" sz="2000" dirty="0">
                <a:solidFill>
                  <a:schemeClr val="accent1">
                    <a:lumMod val="50000"/>
                  </a:schemeClr>
                </a:solidFill>
              </a:rPr>
              <a:t>, </a:t>
            </a:r>
            <a:r>
              <a:rPr lang="cs-CZ" sz="2000" b="1" dirty="0">
                <a:solidFill>
                  <a:schemeClr val="accent1">
                    <a:lumMod val="50000"/>
                  </a:schemeClr>
                </a:solidFill>
              </a:rPr>
              <a:t>doplněné</a:t>
            </a:r>
            <a:r>
              <a:rPr lang="cs-CZ" sz="2000" dirty="0">
                <a:solidFill>
                  <a:schemeClr val="accent1">
                    <a:lumMod val="50000"/>
                  </a:schemeClr>
                </a:solidFill>
              </a:rPr>
              <a:t> (na vytištěném TDD/TBDD) </a:t>
            </a:r>
            <a:r>
              <a:rPr lang="cs-CZ" sz="2000" b="1" dirty="0">
                <a:solidFill>
                  <a:schemeClr val="accent1">
                    <a:lumMod val="50000"/>
                  </a:schemeClr>
                </a:solidFill>
              </a:rPr>
              <a:t>čárovým kódem</a:t>
            </a:r>
            <a:r>
              <a:rPr lang="cs-CZ" sz="20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2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2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18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2517043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600" dirty="0">
                <a:solidFill>
                  <a:schemeClr val="accent1">
                    <a:lumMod val="50000"/>
                  </a:schemeClr>
                </a:solidFill>
              </a:rPr>
              <a:t>Tranzit (5)</a:t>
            </a:r>
          </a:p>
        </p:txBody>
      </p:sp>
      <p:sp>
        <p:nvSpPr>
          <p:cNvPr id="10243" name="Zástupný symbol pro obsah 2"/>
          <p:cNvSpPr>
            <a:spLocks noGrp="1"/>
          </p:cNvSpPr>
          <p:nvPr>
            <p:ph sz="quarter" idx="4294967295"/>
          </p:nvPr>
        </p:nvSpPr>
        <p:spPr>
          <a:xfrm>
            <a:off x="-12159" y="548680"/>
            <a:ext cx="9144000" cy="5403304"/>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Jak již bylo zmíněno, v souvislosti s přistoupením UK k Úmluvě o společném tranzitním režimu nebo v souvislosti s WA (či případnou dohodou o volném obchodu) není sjednáno zproštění obecné povinnosti podávání tzv. „bezpečnostních dat“ (ENS) před vstupem zboží do EU/UK a též před výstupem z EU/UK (EXS). Tedy tak, jako je tomu na základě zvláštních ujednání v případě CH nebo NO.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Při operacích se zeměmi Úmluvy, jinými než CH a NO, se bezpečnostní data standardně podávají jakožto součást TCP s vytištěním TBDD, nicméně „systémově“ </a:t>
            </a:r>
            <a:r>
              <a:rPr lang="cs-CZ" sz="2100" b="1" dirty="0">
                <a:solidFill>
                  <a:schemeClr val="accent1">
                    <a:lumMod val="50000"/>
                  </a:schemeClr>
                </a:solidFill>
              </a:rPr>
              <a:t>pouze pro účely EU EXS </a:t>
            </a:r>
            <a:r>
              <a:rPr lang="cs-CZ" sz="2100" dirty="0">
                <a:solidFill>
                  <a:schemeClr val="accent1">
                    <a:lumMod val="50000"/>
                  </a:schemeClr>
                </a:solidFill>
              </a:rPr>
              <a:t>(na straně EU). Primárně tedy pro interakci EU CÚ odeslání s EU CÚ výstupu (při „vývozu“/výstupu z EU), tj. </a:t>
            </a:r>
            <a:r>
              <a:rPr lang="cs-CZ" sz="2100" b="1" dirty="0">
                <a:solidFill>
                  <a:schemeClr val="accent1">
                    <a:lumMod val="50000"/>
                  </a:schemeClr>
                </a:solidFill>
              </a:rPr>
              <a:t>nikoliv jako </a:t>
            </a:r>
            <a:r>
              <a:rPr lang="cs-CZ" sz="2100" dirty="0">
                <a:solidFill>
                  <a:schemeClr val="accent1">
                    <a:lumMod val="50000"/>
                  </a:schemeClr>
                </a:solidFill>
              </a:rPr>
              <a:t>„systémová“ </a:t>
            </a:r>
            <a:r>
              <a:rPr lang="cs-CZ" sz="2100" b="1" dirty="0">
                <a:solidFill>
                  <a:schemeClr val="accent1">
                    <a:lumMod val="50000"/>
                  </a:schemeClr>
                </a:solidFill>
              </a:rPr>
              <a:t>náhrada EU ENS </a:t>
            </a:r>
            <a:r>
              <a:rPr lang="cs-CZ" sz="2100" dirty="0">
                <a:solidFill>
                  <a:schemeClr val="accent1">
                    <a:lumMod val="50000"/>
                  </a:schemeClr>
                </a:solidFill>
              </a:rPr>
              <a:t>(při „dovozu“/vstupu do EU).</a:t>
            </a:r>
          </a:p>
          <a:p>
            <a:pPr marL="176212" lvl="3" indent="0" algn="just">
              <a:spcBef>
                <a:spcPts val="0"/>
              </a:spcBef>
              <a:spcAft>
                <a:spcPts val="0"/>
              </a:spcAft>
              <a:buClr>
                <a:schemeClr val="accent1">
                  <a:lumMod val="50000"/>
                </a:schemeClr>
              </a:buClr>
              <a:buNone/>
            </a:pPr>
            <a:r>
              <a:rPr lang="cs-CZ" sz="21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b="1" dirty="0">
                <a:solidFill>
                  <a:schemeClr val="accent1">
                    <a:lumMod val="50000"/>
                  </a:schemeClr>
                </a:solidFill>
              </a:rPr>
              <a:t>Nejlepší využití tedy společný tranzit nalezne při několika/více přestupech hranic smluvních stran – </a:t>
            </a:r>
            <a:r>
              <a:rPr lang="cs-CZ" sz="2100" dirty="0">
                <a:solidFill>
                  <a:schemeClr val="accent1">
                    <a:lumMod val="50000"/>
                  </a:schemeClr>
                </a:solidFill>
              </a:rPr>
              <a:t>např. IE,NI-UK-CZ a opačně, tj. přes území UK.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100" dirty="0">
                <a:solidFill>
                  <a:schemeClr val="accent1">
                    <a:lumMod val="50000"/>
                  </a:schemeClr>
                </a:solidFill>
              </a:rPr>
              <a:t>Byl-li by (např. v IE) vystaven pouze doklad </a:t>
            </a:r>
            <a:r>
              <a:rPr lang="cs-CZ" sz="2100" b="1" dirty="0">
                <a:solidFill>
                  <a:schemeClr val="accent1">
                    <a:lumMod val="50000"/>
                  </a:schemeClr>
                </a:solidFill>
              </a:rPr>
              <a:t>T2L</a:t>
            </a:r>
            <a:r>
              <a:rPr lang="cs-CZ" sz="2100" dirty="0">
                <a:solidFill>
                  <a:schemeClr val="accent1">
                    <a:lumMod val="50000"/>
                  </a:schemeClr>
                </a:solidFill>
              </a:rPr>
              <a:t> (IE,NI-UK-CZ) a </a:t>
            </a:r>
            <a:r>
              <a:rPr lang="cs-CZ" sz="2100" b="1" dirty="0">
                <a:solidFill>
                  <a:schemeClr val="accent1">
                    <a:lumMod val="50000"/>
                  </a:schemeClr>
                </a:solidFill>
              </a:rPr>
              <a:t>nikoliv TCP </a:t>
            </a:r>
            <a:r>
              <a:rPr lang="cs-CZ" sz="2100" dirty="0">
                <a:solidFill>
                  <a:schemeClr val="accent1">
                    <a:lumMod val="50000"/>
                  </a:schemeClr>
                </a:solidFill>
              </a:rPr>
              <a:t>– prokazovaný </a:t>
            </a:r>
            <a:r>
              <a:rPr lang="cs-CZ" sz="2100" b="1" dirty="0">
                <a:solidFill>
                  <a:schemeClr val="accent1">
                    <a:lumMod val="50000"/>
                  </a:schemeClr>
                </a:solidFill>
              </a:rPr>
              <a:t>status zboží Unie</a:t>
            </a:r>
            <a:r>
              <a:rPr lang="cs-CZ" sz="2100" dirty="0">
                <a:solidFill>
                  <a:schemeClr val="accent1">
                    <a:lumMod val="50000"/>
                  </a:schemeClr>
                </a:solidFill>
              </a:rPr>
              <a:t> sice platí, ale přepravu přes území UK by bylo třeba pokrýt UK tranzitem, přičemž na opětovném vstupu do EU (FR) by stejně bylo nutné podat samostatné ENS (to bude nutné i při použití TCP)</a:t>
            </a:r>
            <a:r>
              <a:rPr lang="cs-CZ" sz="2000" dirty="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18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1800" b="1"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788879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4624"/>
            <a:ext cx="9144000" cy="648072"/>
          </a:xfrm>
        </p:spPr>
        <p:txBody>
          <a:bodyPr/>
          <a:lstStyle/>
          <a:p>
            <a:pPr marL="452437" indent="0" algn="ctr" eaLnBrk="1" hangingPunct="1">
              <a:buClr>
                <a:srgbClr val="002060"/>
              </a:buClr>
              <a:buNone/>
              <a:defRPr/>
            </a:pPr>
            <a:r>
              <a:rPr lang="cs-CZ" sz="3600" dirty="0">
                <a:solidFill>
                  <a:schemeClr val="accent1">
                    <a:lumMod val="50000"/>
                  </a:schemeClr>
                </a:solidFill>
              </a:rPr>
              <a:t>Nové kódy pro UK</a:t>
            </a:r>
            <a:endParaRPr lang="cs-CZ" altLang="cs-CZ" sz="3600" dirty="0">
              <a:solidFill>
                <a:schemeClr val="accent1">
                  <a:lumMod val="50000"/>
                </a:schemeClr>
              </a:solidFill>
            </a:endParaRPr>
          </a:p>
        </p:txBody>
      </p:sp>
      <p:sp>
        <p:nvSpPr>
          <p:cNvPr id="10243" name="Zástupný symbol pro obsah 2"/>
          <p:cNvSpPr>
            <a:spLocks noGrp="1"/>
          </p:cNvSpPr>
          <p:nvPr>
            <p:ph sz="quarter" idx="4294967295"/>
          </p:nvPr>
        </p:nvSpPr>
        <p:spPr>
          <a:xfrm>
            <a:off x="5794" y="692696"/>
            <a:ext cx="9144000" cy="6120680"/>
          </a:xfrm>
          <a:prstGeom prst="rect">
            <a:avLst/>
          </a:prstGeom>
        </p:spPr>
        <p:txBody>
          <a:bodyPr/>
          <a:lstStyle/>
          <a:p>
            <a:pPr marL="46037" indent="0" algn="just">
              <a:buNone/>
              <a:defRPr/>
            </a:pPr>
            <a:r>
              <a:rPr lang="cs-CZ" sz="2400" b="1" dirty="0">
                <a:solidFill>
                  <a:schemeClr val="accent1">
                    <a:lumMod val="50000"/>
                  </a:schemeClr>
                </a:solidFill>
              </a:rPr>
              <a:t>Týkají se nejen celních formalit, ale i dalších oblastí</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Vyšlo </a:t>
            </a:r>
            <a:r>
              <a:rPr lang="cs-CZ" sz="1900" b="1" dirty="0">
                <a:solidFill>
                  <a:schemeClr val="accent1">
                    <a:lumMod val="50000"/>
                  </a:schemeClr>
                </a:solidFill>
              </a:rPr>
              <a:t>nové</a:t>
            </a:r>
            <a:r>
              <a:rPr lang="cs-CZ" sz="1900" dirty="0">
                <a:solidFill>
                  <a:schemeClr val="accent1">
                    <a:lumMod val="50000"/>
                  </a:schemeClr>
                </a:solidFill>
              </a:rPr>
              <a:t>  prováděcí </a:t>
            </a:r>
            <a:r>
              <a:rPr lang="cs-CZ" sz="1900" b="1" dirty="0">
                <a:solidFill>
                  <a:schemeClr val="accent1">
                    <a:lumMod val="50000"/>
                  </a:schemeClr>
                </a:solidFill>
              </a:rPr>
              <a:t>nařízení</a:t>
            </a:r>
            <a:r>
              <a:rPr lang="cs-CZ" sz="1900" dirty="0">
                <a:solidFill>
                  <a:schemeClr val="accent1">
                    <a:lumMod val="50000"/>
                  </a:schemeClr>
                </a:solidFill>
              </a:rPr>
              <a:t> Komise (EU) 2020/1470 </a:t>
            </a:r>
            <a:r>
              <a:rPr lang="cs-CZ" sz="1900" b="1" dirty="0">
                <a:solidFill>
                  <a:schemeClr val="accent1">
                    <a:lumMod val="50000"/>
                  </a:schemeClr>
                </a:solidFill>
              </a:rPr>
              <a:t>o klasifikaci zemí a území </a:t>
            </a:r>
            <a:r>
              <a:rPr lang="cs-CZ" sz="1900" dirty="0">
                <a:solidFill>
                  <a:schemeClr val="accent1">
                    <a:lumMod val="50000"/>
                  </a:schemeClr>
                </a:solidFill>
              </a:rPr>
              <a:t>pro evropské statistiky mezinárodního obchodu se zbožím a o geografickém členění pro jiné podnikové statistiky (tzv. </a:t>
            </a:r>
            <a:r>
              <a:rPr lang="cs-CZ" sz="1900" dirty="0" err="1">
                <a:solidFill>
                  <a:schemeClr val="accent1">
                    <a:lumMod val="50000"/>
                  </a:schemeClr>
                </a:solidFill>
              </a:rPr>
              <a:t>geonomenklatura</a:t>
            </a:r>
            <a:r>
              <a:rPr lang="cs-CZ" sz="1900" dirty="0">
                <a:solidFill>
                  <a:schemeClr val="accent1">
                    <a:lumMod val="50000"/>
                  </a:schemeClr>
                </a:solidFill>
              </a:rPr>
              <a:t> – kódy zemí a území).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S platností od 1. 1. 2021 zavedeny nové kódy:</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 „</a:t>
            </a:r>
            <a:r>
              <a:rPr lang="cs-CZ" sz="1900" b="1" dirty="0">
                <a:solidFill>
                  <a:schemeClr val="accent1">
                    <a:lumMod val="50000"/>
                  </a:schemeClr>
                </a:solidFill>
              </a:rPr>
              <a:t>XI</a:t>
            </a:r>
            <a:r>
              <a:rPr lang="cs-CZ" sz="1900" dirty="0">
                <a:solidFill>
                  <a:schemeClr val="accent1">
                    <a:lumMod val="50000"/>
                  </a:schemeClr>
                </a:solidFill>
              </a:rPr>
              <a:t>“ - Spojené království (</a:t>
            </a:r>
            <a:r>
              <a:rPr lang="cs-CZ" sz="1900" b="1" dirty="0">
                <a:solidFill>
                  <a:schemeClr val="accent1">
                    <a:lumMod val="50000"/>
                  </a:schemeClr>
                </a:solidFill>
              </a:rPr>
              <a:t>Severní Irsko</a:t>
            </a:r>
            <a:r>
              <a:rPr lang="cs-CZ" sz="1900" dirty="0">
                <a:solidFill>
                  <a:schemeClr val="accent1">
                    <a:lumMod val="50000"/>
                  </a:schemeClr>
                </a:solidFill>
              </a:rPr>
              <a:t>); tento kód se použije, pokud je třeba rozlišit podle příslušných ustanovení Unie Spojené království (pokud jde o Severní Irsko) a </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 „</a:t>
            </a:r>
            <a:r>
              <a:rPr lang="cs-CZ" sz="1900" b="1" dirty="0">
                <a:solidFill>
                  <a:schemeClr val="accent1">
                    <a:lumMod val="50000"/>
                  </a:schemeClr>
                </a:solidFill>
              </a:rPr>
              <a:t>XU</a:t>
            </a:r>
            <a:r>
              <a:rPr lang="cs-CZ" sz="1900" dirty="0">
                <a:solidFill>
                  <a:schemeClr val="accent1">
                    <a:lumMod val="50000"/>
                  </a:schemeClr>
                </a:solidFill>
              </a:rPr>
              <a:t>“ - Spojené království (</a:t>
            </a:r>
            <a:r>
              <a:rPr lang="cs-CZ" sz="1900" b="1" dirty="0">
                <a:solidFill>
                  <a:schemeClr val="accent1">
                    <a:lumMod val="50000"/>
                  </a:schemeClr>
                </a:solidFill>
              </a:rPr>
              <a:t>vyjma Severního Irska</a:t>
            </a:r>
            <a:r>
              <a:rPr lang="cs-CZ" sz="1900" dirty="0">
                <a:solidFill>
                  <a:schemeClr val="accent1">
                    <a:lumMod val="50000"/>
                  </a:schemeClr>
                </a:solidFill>
              </a:rPr>
              <a:t>); tento kód se použije, pokud je třeba rozlišit podle příslušných ustanovení Unie Spojené království (vyjma Severního Irska).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Zůstává zachováno i stávající označení „</a:t>
            </a:r>
            <a:r>
              <a:rPr lang="cs-CZ" sz="1900" b="1" dirty="0">
                <a:solidFill>
                  <a:schemeClr val="accent1">
                    <a:lumMod val="50000"/>
                  </a:schemeClr>
                </a:solidFill>
              </a:rPr>
              <a:t>GB</a:t>
            </a:r>
            <a:r>
              <a:rPr lang="cs-CZ" sz="1900" dirty="0">
                <a:solidFill>
                  <a:schemeClr val="accent1">
                    <a:lumMod val="50000"/>
                  </a:schemeClr>
                </a:solidFill>
              </a:rPr>
              <a:t>“ - </a:t>
            </a:r>
            <a:r>
              <a:rPr lang="cs-CZ" sz="1900" b="1" dirty="0">
                <a:solidFill>
                  <a:schemeClr val="accent1">
                    <a:lumMod val="50000"/>
                  </a:schemeClr>
                </a:solidFill>
              </a:rPr>
              <a:t>Spojené království</a:t>
            </a:r>
            <a:r>
              <a:rPr lang="cs-CZ" sz="1900" dirty="0">
                <a:solidFill>
                  <a:schemeClr val="accent1">
                    <a:lumMod val="50000"/>
                  </a:schemeClr>
                </a:solidFill>
              </a:rPr>
              <a:t>; Velká Británie, Severní Irsko, Normanské ostrovy a Ostrov Man.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XI </a:t>
            </a:r>
            <a:r>
              <a:rPr lang="cs-CZ" sz="1900" dirty="0">
                <a:solidFill>
                  <a:schemeClr val="accent1">
                    <a:lumMod val="50000"/>
                  </a:schemeClr>
                </a:solidFill>
              </a:rPr>
              <a:t>-</a:t>
            </a:r>
            <a:r>
              <a:rPr lang="cs-CZ" sz="1900" b="1" dirty="0">
                <a:solidFill>
                  <a:schemeClr val="accent1">
                    <a:lumMod val="50000"/>
                  </a:schemeClr>
                </a:solidFill>
              </a:rPr>
              <a:t> </a:t>
            </a:r>
            <a:r>
              <a:rPr lang="cs-CZ" sz="1900" dirty="0">
                <a:solidFill>
                  <a:schemeClr val="accent1">
                    <a:lumMod val="50000"/>
                  </a:schemeClr>
                </a:solidFill>
              </a:rPr>
              <a:t>identifikátor země v rámci čísla </a:t>
            </a:r>
            <a:r>
              <a:rPr lang="cs-CZ" sz="1900" b="1" dirty="0">
                <a:solidFill>
                  <a:schemeClr val="accent1">
                    <a:lumMod val="50000"/>
                  </a:schemeClr>
                </a:solidFill>
              </a:rPr>
              <a:t>EORI</a:t>
            </a:r>
            <a:r>
              <a:rPr lang="cs-CZ" sz="1900" dirty="0">
                <a:solidFill>
                  <a:schemeClr val="accent1">
                    <a:lumMod val="50000"/>
                  </a:schemeClr>
                </a:solidFill>
              </a:rPr>
              <a:t> (prefix i země sídla subjektu), </a:t>
            </a:r>
            <a:r>
              <a:rPr lang="cs-CZ" sz="1900" b="1" dirty="0">
                <a:solidFill>
                  <a:schemeClr val="accent1">
                    <a:lumMod val="50000"/>
                  </a:schemeClr>
                </a:solidFill>
              </a:rPr>
              <a:t>VAT ID</a:t>
            </a:r>
            <a:r>
              <a:rPr lang="cs-CZ" sz="1900" dirty="0">
                <a:solidFill>
                  <a:schemeClr val="accent1">
                    <a:lumMod val="50000"/>
                  </a:schemeClr>
                </a:solidFill>
              </a:rPr>
              <a:t>, označení země v přiděleném </a:t>
            </a:r>
            <a:r>
              <a:rPr lang="cs-CZ" sz="1900" b="1" dirty="0">
                <a:solidFill>
                  <a:schemeClr val="accent1">
                    <a:lumMod val="50000"/>
                  </a:schemeClr>
                </a:solidFill>
              </a:rPr>
              <a:t>MRN</a:t>
            </a:r>
            <a:r>
              <a:rPr lang="cs-CZ" sz="1900" dirty="0">
                <a:solidFill>
                  <a:schemeClr val="accent1">
                    <a:lumMod val="50000"/>
                  </a:schemeClr>
                </a:solidFill>
              </a:rPr>
              <a:t>, označení </a:t>
            </a:r>
            <a:r>
              <a:rPr lang="cs-CZ" sz="1900" b="1" dirty="0">
                <a:solidFill>
                  <a:schemeClr val="accent1">
                    <a:lumMod val="50000"/>
                  </a:schemeClr>
                </a:solidFill>
              </a:rPr>
              <a:t>CÚ, </a:t>
            </a:r>
            <a:r>
              <a:rPr lang="cs-CZ" sz="1900" dirty="0">
                <a:solidFill>
                  <a:schemeClr val="accent1">
                    <a:lumMod val="50000"/>
                  </a:schemeClr>
                </a:solidFill>
              </a:rPr>
              <a:t>země</a:t>
            </a:r>
            <a:r>
              <a:rPr lang="cs-CZ" sz="1900" b="1" dirty="0">
                <a:solidFill>
                  <a:schemeClr val="accent1">
                    <a:lumMod val="50000"/>
                  </a:schemeClr>
                </a:solidFill>
              </a:rPr>
              <a:t> odeslání/určení </a:t>
            </a:r>
            <a:r>
              <a:rPr lang="cs-CZ" sz="1900" dirty="0">
                <a:solidFill>
                  <a:schemeClr val="accent1">
                    <a:lumMod val="50000"/>
                  </a:schemeClr>
                </a:solidFill>
              </a:rPr>
              <a:t>(formality v NI); obecně ve všech případech, jde-li o Severní Irsko jakožto </a:t>
            </a:r>
            <a:r>
              <a:rPr lang="cs-CZ" sz="1900" b="1" dirty="0">
                <a:solidFill>
                  <a:schemeClr val="accent1">
                    <a:lumMod val="50000"/>
                  </a:schemeClr>
                </a:solidFill>
              </a:rPr>
              <a:t>součást EU.</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XU</a:t>
            </a:r>
            <a:r>
              <a:rPr lang="cs-CZ" sz="1900" dirty="0">
                <a:solidFill>
                  <a:schemeClr val="accent1">
                    <a:lumMod val="50000"/>
                  </a:schemeClr>
                </a:solidFill>
              </a:rPr>
              <a:t> - </a:t>
            </a:r>
            <a:r>
              <a:rPr lang="cs-CZ" sz="1900" b="1" dirty="0">
                <a:solidFill>
                  <a:schemeClr val="accent1">
                    <a:lumMod val="50000"/>
                  </a:schemeClr>
                </a:solidFill>
              </a:rPr>
              <a:t>nebude vůbec používán </a:t>
            </a:r>
            <a:r>
              <a:rPr lang="cs-CZ" sz="1900" dirty="0">
                <a:solidFill>
                  <a:schemeClr val="accent1">
                    <a:lumMod val="50000"/>
                  </a:schemeClr>
                </a:solidFill>
              </a:rPr>
              <a:t>pro účely celních formalit.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GB</a:t>
            </a:r>
            <a:r>
              <a:rPr lang="cs-CZ" sz="1900" dirty="0">
                <a:solidFill>
                  <a:schemeClr val="accent1">
                    <a:lumMod val="50000"/>
                  </a:schemeClr>
                </a:solidFill>
              </a:rPr>
              <a:t> – země</a:t>
            </a:r>
            <a:r>
              <a:rPr lang="cs-CZ" sz="1900" b="1" dirty="0">
                <a:solidFill>
                  <a:schemeClr val="accent1">
                    <a:lumMod val="50000"/>
                  </a:schemeClr>
                </a:solidFill>
              </a:rPr>
              <a:t> původu, </a:t>
            </a:r>
            <a:r>
              <a:rPr lang="cs-CZ" sz="1900" dirty="0" err="1">
                <a:solidFill>
                  <a:schemeClr val="accent1">
                    <a:lumMod val="50000"/>
                  </a:schemeClr>
                </a:solidFill>
              </a:rPr>
              <a:t>reg</a:t>
            </a:r>
            <a:r>
              <a:rPr lang="cs-CZ" sz="1900" dirty="0">
                <a:solidFill>
                  <a:schemeClr val="accent1">
                    <a:lumMod val="50000"/>
                  </a:schemeClr>
                </a:solidFill>
              </a:rPr>
              <a:t>. dopravního prostředku; obecně ve všech případech, kdy se jedná o UK vyjma Severního Irska jakožto </a:t>
            </a:r>
            <a:r>
              <a:rPr lang="cs-CZ" sz="1900" b="1" dirty="0">
                <a:solidFill>
                  <a:schemeClr val="accent1">
                    <a:lumMod val="50000"/>
                  </a:schemeClr>
                </a:solidFill>
              </a:rPr>
              <a:t>třetí zemi</a:t>
            </a:r>
            <a:r>
              <a:rPr lang="cs-CZ" sz="1900" dirty="0">
                <a:solidFill>
                  <a:schemeClr val="accent1">
                    <a:lumMod val="50000"/>
                  </a:schemeClr>
                </a:solidFill>
              </a:rPr>
              <a:t> a kdy není třeba rozlišovat.</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30278100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Další změny v souvislosti s </a:t>
            </a:r>
            <a:r>
              <a:rPr lang="cs-CZ" altLang="cs-CZ" sz="3400" dirty="0" err="1">
                <a:solidFill>
                  <a:schemeClr val="accent1">
                    <a:lumMod val="50000"/>
                  </a:schemeClr>
                </a:solidFill>
              </a:rPr>
              <a:t>brexitem</a:t>
            </a:r>
            <a:r>
              <a:rPr lang="cs-CZ" altLang="cs-CZ" sz="3400" dirty="0">
                <a:solidFill>
                  <a:schemeClr val="accent1">
                    <a:lumMod val="50000"/>
                  </a:schemeClr>
                </a:solidFill>
              </a:rPr>
              <a:t> (1)</a:t>
            </a:r>
          </a:p>
        </p:txBody>
      </p:sp>
      <p:sp>
        <p:nvSpPr>
          <p:cNvPr id="10243" name="Zástupný symbol pro obsah 2"/>
          <p:cNvSpPr>
            <a:spLocks noGrp="1"/>
          </p:cNvSpPr>
          <p:nvPr>
            <p:ph sz="quarter" idx="4294967295"/>
          </p:nvPr>
        </p:nvSpPr>
        <p:spPr>
          <a:xfrm>
            <a:off x="0" y="692696"/>
            <a:ext cx="8802687" cy="5403304"/>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Změna </a:t>
            </a:r>
            <a:r>
              <a:rPr lang="cs-CZ" sz="1800" b="1" dirty="0">
                <a:solidFill>
                  <a:schemeClr val="accent1">
                    <a:lumMod val="50000"/>
                  </a:schemeClr>
                </a:solidFill>
              </a:rPr>
              <a:t>přílohy 23-01 </a:t>
            </a:r>
            <a:r>
              <a:rPr lang="cs-CZ" sz="1800" dirty="0">
                <a:solidFill>
                  <a:schemeClr val="accent1">
                    <a:lumMod val="50000"/>
                  </a:schemeClr>
                </a:solidFill>
              </a:rPr>
              <a:t>v tabulce v posledním řádku prvního sloupce („Zóna Q“) UCC IA (vyšla jako NK 2019/444): </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 do celní hodnoty dováženého zboží zahrnují náklady na dopravu do místa, kde vstupuje na celní území Unie. V příloze jsou stanoveny procentní podíly celkových nákladů na leteckou dopravu, které se zahrnují do celní hodnoty. Přidáno </a:t>
            </a:r>
            <a:r>
              <a:rPr lang="cs-CZ" sz="1800" b="1" dirty="0">
                <a:solidFill>
                  <a:schemeClr val="accent1">
                    <a:lumMod val="50000"/>
                  </a:schemeClr>
                </a:solidFill>
              </a:rPr>
              <a:t>Spojené království </a:t>
            </a:r>
            <a:r>
              <a:rPr lang="cs-CZ" sz="1800" dirty="0">
                <a:solidFill>
                  <a:schemeClr val="accent1">
                    <a:lumMod val="50000"/>
                  </a:schemeClr>
                </a:solidFill>
              </a:rPr>
              <a:t>(stejně jako Švýcarsko, tj. 5 % z celkové částky). 	 </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Změny v </a:t>
            </a:r>
            <a:r>
              <a:rPr lang="cs-CZ" sz="1800" b="1" dirty="0">
                <a:solidFill>
                  <a:schemeClr val="accent1">
                    <a:lumMod val="50000"/>
                  </a:schemeClr>
                </a:solidFill>
              </a:rPr>
              <a:t>přílohách </a:t>
            </a:r>
            <a:r>
              <a:rPr lang="it-IT" sz="1800" b="1" dirty="0">
                <a:solidFill>
                  <a:schemeClr val="accent1">
                    <a:lumMod val="50000"/>
                  </a:schemeClr>
                </a:solidFill>
              </a:rPr>
              <a:t>32-01, 32-02 a 32-03</a:t>
            </a:r>
            <a:r>
              <a:rPr lang="it-IT" sz="1800" dirty="0">
                <a:solidFill>
                  <a:schemeClr val="accent1">
                    <a:lumMod val="50000"/>
                  </a:schemeClr>
                </a:solidFill>
              </a:rPr>
              <a:t> a v kapitolách VI a VII přílohy </a:t>
            </a:r>
            <a:r>
              <a:rPr lang="it-IT" sz="1800" b="1" dirty="0">
                <a:solidFill>
                  <a:schemeClr val="accent1">
                    <a:lumMod val="50000"/>
                  </a:schemeClr>
                </a:solidFill>
              </a:rPr>
              <a:t>72-04</a:t>
            </a:r>
            <a:r>
              <a:rPr lang="cs-CZ" sz="1800" dirty="0">
                <a:solidFill>
                  <a:schemeClr val="accent1">
                    <a:lumMod val="50000"/>
                  </a:schemeClr>
                </a:solidFill>
              </a:rPr>
              <a:t> UCC IA (vyšla jako NK 2019/444):</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  formuláře pro stanovení závazku ručitele (vzory záručních listin). Přesun </a:t>
            </a:r>
            <a:r>
              <a:rPr lang="cs-CZ" sz="1800" b="1" dirty="0">
                <a:solidFill>
                  <a:schemeClr val="accent1">
                    <a:lumMod val="50000"/>
                  </a:schemeClr>
                </a:solidFill>
              </a:rPr>
              <a:t>Spojeného království Velké Británie a Severního Irska </a:t>
            </a:r>
            <a:r>
              <a:rPr lang="cs-CZ" sz="1800" dirty="0">
                <a:solidFill>
                  <a:schemeClr val="accent1">
                    <a:lumMod val="50000"/>
                  </a:schemeClr>
                </a:solidFill>
              </a:rPr>
              <a:t>mezi jednotlivými kategoriemi (členský stát Unie vs. smluvní strana Úmluvy o společném tranzitním režimu). Totožná změna i v rámci příloh prováděcí vyhlášky k CZ (jistota poskytnutá přímým zástupcem); 	-    stávající záruční listiny/doklady se doporučuje pouze </a:t>
            </a:r>
            <a:r>
              <a:rPr lang="cs-CZ" sz="1800" b="1" dirty="0">
                <a:solidFill>
                  <a:schemeClr val="accent1">
                    <a:lumMod val="50000"/>
                  </a:schemeClr>
                </a:solidFill>
              </a:rPr>
              <a:t>ručně opravit s podpisem ručitele</a:t>
            </a:r>
            <a:r>
              <a:rPr lang="cs-CZ" sz="1800" dirty="0">
                <a:solidFill>
                  <a:schemeClr val="accent1">
                    <a:lumMod val="50000"/>
                  </a:schemeClr>
                </a:solidFill>
              </a:rPr>
              <a:t>/potvrzením celních orgánů a nejpozději </a:t>
            </a:r>
            <a:r>
              <a:rPr lang="cs-CZ" sz="1800" b="1" dirty="0">
                <a:solidFill>
                  <a:schemeClr val="accent1">
                    <a:lumMod val="50000"/>
                  </a:schemeClr>
                </a:solidFill>
              </a:rPr>
              <a:t>ve lhůtě jednoho roku </a:t>
            </a:r>
            <a:r>
              <a:rPr lang="cs-CZ" sz="1800" dirty="0">
                <a:solidFill>
                  <a:schemeClr val="accent1">
                    <a:lumMod val="50000"/>
                  </a:schemeClr>
                </a:solidFill>
              </a:rPr>
              <a:t>provést „oficiální“ změnu </a:t>
            </a:r>
            <a:r>
              <a:rPr lang="cs-CZ" sz="1800" b="1" dirty="0">
                <a:solidFill>
                  <a:schemeClr val="accent1">
                    <a:lumMod val="50000"/>
                  </a:schemeClr>
                </a:solidFill>
              </a:rPr>
              <a:t>použitím nového vzoru</a:t>
            </a: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1800" dirty="0">
              <a:solidFill>
                <a:schemeClr val="accent1">
                  <a:lumMod val="50000"/>
                </a:schemeClr>
              </a:solidFill>
            </a:endParaRPr>
          </a:p>
          <a:p>
            <a:pPr marL="461962" lvl="3" indent="-28575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Po brexitu dále a tím pádem v širší míře používaných celních jistot či jejich ekvivalentů se pochopitelně týkají </a:t>
            </a:r>
            <a:r>
              <a:rPr lang="cs-CZ" sz="1800" b="1" dirty="0">
                <a:solidFill>
                  <a:schemeClr val="accent1">
                    <a:lumMod val="50000"/>
                  </a:schemeClr>
                </a:solidFill>
              </a:rPr>
              <a:t>případné adekvátní úpravy stávajících referenčních </a:t>
            </a:r>
            <a:r>
              <a:rPr lang="cs-CZ" sz="1800" dirty="0">
                <a:solidFill>
                  <a:schemeClr val="accent1">
                    <a:lumMod val="50000"/>
                  </a:schemeClr>
                </a:solidFill>
              </a:rPr>
              <a:t>(zaručených) </a:t>
            </a:r>
            <a:r>
              <a:rPr lang="cs-CZ" sz="1800" b="1" dirty="0">
                <a:solidFill>
                  <a:schemeClr val="accent1">
                    <a:lumMod val="50000"/>
                  </a:schemeClr>
                </a:solidFill>
              </a:rPr>
              <a:t>částek</a:t>
            </a:r>
            <a:r>
              <a:rPr lang="cs-CZ" sz="1800" dirty="0">
                <a:solidFill>
                  <a:schemeClr val="accent1">
                    <a:lumMod val="50000"/>
                  </a:schemeClr>
                </a:solidFill>
              </a:rPr>
              <a:t>, aby byly v nových podmínkách považovány za dostatečné, resp. aby byly vůbec použitelné.    </a:t>
            </a:r>
          </a:p>
          <a:p>
            <a:pPr marL="176212" lvl="3" indent="0" algn="just">
              <a:spcBef>
                <a:spcPts val="0"/>
              </a:spcBef>
              <a:spcAft>
                <a:spcPts val="0"/>
              </a:spcAft>
              <a:buClr>
                <a:schemeClr val="accent1">
                  <a:lumMod val="50000"/>
                </a:schemeClr>
              </a:buClr>
              <a:buNone/>
            </a:pPr>
            <a:endParaRPr lang="cs-CZ" sz="18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1800" b="1"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41934209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Další změny v souvislosti s </a:t>
            </a:r>
            <a:r>
              <a:rPr lang="cs-CZ" altLang="cs-CZ" sz="3400" dirty="0" err="1">
                <a:solidFill>
                  <a:schemeClr val="accent1">
                    <a:lumMod val="50000"/>
                  </a:schemeClr>
                </a:solidFill>
              </a:rPr>
              <a:t>brexitem</a:t>
            </a:r>
            <a:r>
              <a:rPr lang="cs-CZ" altLang="cs-CZ" sz="3400" dirty="0">
                <a:solidFill>
                  <a:schemeClr val="accent1">
                    <a:lumMod val="50000"/>
                  </a:schemeClr>
                </a:solidFill>
              </a:rPr>
              <a:t> (2)</a:t>
            </a:r>
          </a:p>
        </p:txBody>
      </p:sp>
      <p:sp>
        <p:nvSpPr>
          <p:cNvPr id="10243" name="Zástupný symbol pro obsah 2"/>
          <p:cNvSpPr>
            <a:spLocks noGrp="1"/>
          </p:cNvSpPr>
          <p:nvPr>
            <p:ph sz="quarter" idx="4294967295"/>
          </p:nvPr>
        </p:nvSpPr>
        <p:spPr>
          <a:xfrm>
            <a:off x="0" y="663152"/>
            <a:ext cx="9144000" cy="5403304"/>
          </a:xfrm>
          <a:prstGeom prst="rect">
            <a:avLst/>
          </a:prstGeom>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Ukončení platnosti </a:t>
            </a:r>
            <a:r>
              <a:rPr lang="cs-CZ" sz="1900" dirty="0">
                <a:solidFill>
                  <a:schemeClr val="accent1">
                    <a:lumMod val="50000"/>
                  </a:schemeClr>
                </a:solidFill>
              </a:rPr>
              <a:t>všech </a:t>
            </a:r>
            <a:r>
              <a:rPr lang="cs-CZ" sz="1900" b="1" dirty="0">
                <a:solidFill>
                  <a:schemeClr val="accent1">
                    <a:lumMod val="50000"/>
                  </a:schemeClr>
                </a:solidFill>
              </a:rPr>
              <a:t>čísel EORI</a:t>
            </a:r>
            <a:r>
              <a:rPr lang="cs-CZ" sz="1900" dirty="0">
                <a:solidFill>
                  <a:schemeClr val="accent1">
                    <a:lumMod val="50000"/>
                  </a:schemeClr>
                </a:solidFill>
              </a:rPr>
              <a:t>, přidělených celními orgány UK (subjektům se sídlem v UK nebo ve třetí zemi) k 1. 1. 2021 (00:00) v celé EU-27. </a:t>
            </a:r>
            <a:r>
              <a:rPr lang="cs-CZ" sz="1900" b="1" dirty="0">
                <a:solidFill>
                  <a:schemeClr val="accent1">
                    <a:lumMod val="50000"/>
                  </a:schemeClr>
                </a:solidFill>
              </a:rPr>
              <a:t>Možná registrace UK subjektů v ČR jakožto </a:t>
            </a:r>
            <a:r>
              <a:rPr lang="cs-CZ" sz="1900" b="1" dirty="0" err="1">
                <a:solidFill>
                  <a:schemeClr val="accent1">
                    <a:lumMod val="50000"/>
                  </a:schemeClr>
                </a:solidFill>
              </a:rPr>
              <a:t>třetizemních</a:t>
            </a:r>
            <a:r>
              <a:rPr lang="cs-CZ" sz="1900" b="1" dirty="0">
                <a:solidFill>
                  <a:schemeClr val="accent1">
                    <a:lumMod val="50000"/>
                  </a:schemeClr>
                </a:solidFill>
              </a:rPr>
              <a:t> v závěru roku 2020 </a:t>
            </a:r>
            <a:r>
              <a:rPr lang="cs-CZ" sz="1900" dirty="0">
                <a:solidFill>
                  <a:schemeClr val="accent1">
                    <a:lumMod val="50000"/>
                  </a:schemeClr>
                </a:solidFill>
              </a:rPr>
              <a:t>- po omezenou dobu platnost 2 čísel EORI pro jeden subjekt.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Ukončení platnosti </a:t>
            </a:r>
            <a:r>
              <a:rPr lang="cs-CZ" sz="1900" dirty="0">
                <a:solidFill>
                  <a:schemeClr val="accent1">
                    <a:lumMod val="50000"/>
                  </a:schemeClr>
                </a:solidFill>
              </a:rPr>
              <a:t>všech </a:t>
            </a:r>
            <a:r>
              <a:rPr lang="cs-CZ" sz="1900" b="1" dirty="0">
                <a:solidFill>
                  <a:schemeClr val="accent1">
                    <a:lumMod val="50000"/>
                  </a:schemeClr>
                </a:solidFill>
              </a:rPr>
              <a:t>povolení </a:t>
            </a:r>
            <a:r>
              <a:rPr lang="cs-CZ" sz="1900" dirty="0">
                <a:solidFill>
                  <a:schemeClr val="accent1">
                    <a:lumMod val="50000"/>
                  </a:schemeClr>
                </a:solidFill>
              </a:rPr>
              <a:t>podle celních předpisů, vydaných celními orgány UK k 1. 1. 2021 (00:00) v celé EU-27.</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To se týká také, zejména a mimo jiné:</a:t>
            </a:r>
          </a:p>
          <a:p>
            <a:pPr marL="630237" indent="-285750" algn="just">
              <a:spcBef>
                <a:spcPts val="0"/>
              </a:spcBef>
              <a:spcAft>
                <a:spcPts val="0"/>
              </a:spcAft>
              <a:buClr>
                <a:srgbClr val="002060"/>
              </a:buClr>
              <a:buSzPct val="100000"/>
              <a:buFontTx/>
              <a:buChar char="-"/>
              <a:defRPr/>
            </a:pPr>
            <a:r>
              <a:rPr lang="cs-CZ" sz="1900" dirty="0">
                <a:solidFill>
                  <a:schemeClr val="accent1">
                    <a:lumMod val="50000"/>
                  </a:schemeClr>
                </a:solidFill>
              </a:rPr>
              <a:t>povolení zvláštních celních režimů a zjednodušených postupů, kde je </a:t>
            </a:r>
            <a:r>
              <a:rPr lang="cs-CZ" sz="1900" b="1" dirty="0">
                <a:solidFill>
                  <a:schemeClr val="accent1">
                    <a:lumMod val="50000"/>
                  </a:schemeClr>
                </a:solidFill>
              </a:rPr>
              <a:t>držitelem režimu osoba s UK číslem EORI usazená pouze v UK </a:t>
            </a:r>
            <a:r>
              <a:rPr lang="cs-CZ" sz="1900" dirty="0">
                <a:solidFill>
                  <a:schemeClr val="accent1">
                    <a:lumMod val="50000"/>
                  </a:schemeClr>
                </a:solidFill>
              </a:rPr>
              <a:t>(bez stálé provozovny v EU-27);</a:t>
            </a:r>
          </a:p>
          <a:p>
            <a:pPr marL="630237" indent="-285750" algn="just">
              <a:spcBef>
                <a:spcPts val="0"/>
              </a:spcBef>
              <a:spcAft>
                <a:spcPts val="0"/>
              </a:spcAft>
              <a:buClr>
                <a:srgbClr val="002060"/>
              </a:buClr>
              <a:buSzPct val="100000"/>
              <a:buFontTx/>
              <a:buChar char="-"/>
              <a:defRPr/>
            </a:pPr>
            <a:r>
              <a:rPr lang="cs-CZ" sz="1900" dirty="0">
                <a:solidFill>
                  <a:schemeClr val="accent1">
                    <a:lumMod val="50000"/>
                  </a:schemeClr>
                </a:solidFill>
              </a:rPr>
              <a:t>povolení platné pro více než jeden členský stát EU (kromě výše uvedených jde také o povolení centralizovaného celního řízení), vydaná celními orgány UK;</a:t>
            </a:r>
          </a:p>
          <a:p>
            <a:pPr marL="630237" indent="-285750" algn="just">
              <a:spcBef>
                <a:spcPts val="0"/>
              </a:spcBef>
              <a:spcAft>
                <a:spcPts val="0"/>
              </a:spcAft>
              <a:buClr>
                <a:srgbClr val="002060"/>
              </a:buClr>
              <a:buSzPct val="100000"/>
              <a:buFontTx/>
              <a:buChar char="-"/>
              <a:defRPr/>
            </a:pPr>
            <a:r>
              <a:rPr lang="cs-CZ" sz="1900" dirty="0">
                <a:solidFill>
                  <a:schemeClr val="accent1">
                    <a:lumMod val="50000"/>
                  </a:schemeClr>
                </a:solidFill>
              </a:rPr>
              <a:t>povolení poskytnutí souborné jistoty, kdy je </a:t>
            </a:r>
            <a:r>
              <a:rPr lang="cs-CZ" sz="1900" b="1" dirty="0">
                <a:solidFill>
                  <a:schemeClr val="accent1">
                    <a:lumMod val="50000"/>
                  </a:schemeClr>
                </a:solidFill>
              </a:rPr>
              <a:t>ručitelem osoba, usazená v UK</a:t>
            </a:r>
            <a:r>
              <a:rPr lang="cs-CZ" sz="1900" dirty="0">
                <a:solidFill>
                  <a:schemeClr val="accent1">
                    <a:lumMod val="50000"/>
                  </a:schemeClr>
                </a:solidFill>
              </a:rPr>
              <a:t>;</a:t>
            </a:r>
          </a:p>
          <a:p>
            <a:pPr marL="344487" indent="0" algn="just">
              <a:spcBef>
                <a:spcPts val="0"/>
              </a:spcBef>
              <a:spcAft>
                <a:spcPts val="0"/>
              </a:spcAft>
              <a:buClr>
                <a:srgbClr val="002060"/>
              </a:buClr>
              <a:buSzPct val="100000"/>
              <a:buNone/>
              <a:defRPr/>
            </a:pPr>
            <a:r>
              <a:rPr lang="cs-CZ" sz="1900" dirty="0">
                <a:solidFill>
                  <a:schemeClr val="accent1">
                    <a:lumMod val="50000"/>
                  </a:schemeClr>
                </a:solidFill>
              </a:rPr>
              <a:t>-  </a:t>
            </a:r>
            <a:r>
              <a:rPr lang="cs-CZ" sz="1900" b="1" dirty="0">
                <a:solidFill>
                  <a:schemeClr val="accent1">
                    <a:lumMod val="50000"/>
                  </a:schemeClr>
                </a:solidFill>
              </a:rPr>
              <a:t>povolení oprávněného hospodářského subjektu (AEO), závazných informací o sazebním zařazení (ZISZ) a o původu zboží (ZIPZ)</a:t>
            </a:r>
            <a:r>
              <a:rPr lang="cs-CZ" sz="19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Výjimkou</a:t>
            </a:r>
            <a:r>
              <a:rPr lang="cs-CZ" sz="1900" dirty="0">
                <a:solidFill>
                  <a:schemeClr val="accent1">
                    <a:lumMod val="50000"/>
                  </a:schemeClr>
                </a:solidFill>
              </a:rPr>
              <a:t> jsou určitá povolení související s </a:t>
            </a:r>
            <a:r>
              <a:rPr lang="cs-CZ" sz="1900" b="1" dirty="0">
                <a:solidFill>
                  <a:schemeClr val="accent1">
                    <a:lumMod val="50000"/>
                  </a:schemeClr>
                </a:solidFill>
              </a:rPr>
              <a:t>Úmluvou o spol. tranzitu </a:t>
            </a:r>
            <a:r>
              <a:rPr lang="cs-CZ" sz="1900" dirty="0">
                <a:solidFill>
                  <a:schemeClr val="accent1">
                    <a:lumMod val="50000"/>
                  </a:schemeClr>
                </a:solidFill>
              </a:rPr>
              <a:t>- ovšem nutné jejich převedení v rámci UK tak, aby mělo parametry jakožto povolení, udělené smluvní stranou, nikoliv členským státem. </a:t>
            </a:r>
          </a:p>
          <a:p>
            <a:pPr marL="176212" lvl="3" indent="0" algn="just">
              <a:spcBef>
                <a:spcPts val="0"/>
              </a:spcBef>
              <a:spcAft>
                <a:spcPts val="0"/>
              </a:spcAft>
              <a:buClr>
                <a:schemeClr val="accent1">
                  <a:lumMod val="50000"/>
                </a:schemeClr>
              </a:buClr>
              <a:buNone/>
            </a:pPr>
            <a:endParaRPr lang="cs-CZ" sz="18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3054292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Další změny v souvislosti s </a:t>
            </a:r>
            <a:r>
              <a:rPr lang="cs-CZ" altLang="cs-CZ" sz="3400" dirty="0" err="1">
                <a:solidFill>
                  <a:schemeClr val="accent1">
                    <a:lumMod val="50000"/>
                  </a:schemeClr>
                </a:solidFill>
              </a:rPr>
              <a:t>brexitem</a:t>
            </a:r>
            <a:r>
              <a:rPr lang="cs-CZ" altLang="cs-CZ" sz="3400" dirty="0">
                <a:solidFill>
                  <a:schemeClr val="accent1">
                    <a:lumMod val="50000"/>
                  </a:schemeClr>
                </a:solidFill>
              </a:rPr>
              <a:t> (3)</a:t>
            </a:r>
          </a:p>
        </p:txBody>
      </p:sp>
      <p:sp>
        <p:nvSpPr>
          <p:cNvPr id="10243" name="Zástupný symbol pro obsah 2"/>
          <p:cNvSpPr>
            <a:spLocks noGrp="1"/>
          </p:cNvSpPr>
          <p:nvPr>
            <p:ph sz="quarter" idx="4294967295"/>
          </p:nvPr>
        </p:nvSpPr>
        <p:spPr>
          <a:xfrm>
            <a:off x="0" y="690046"/>
            <a:ext cx="9252520" cy="5907305"/>
          </a:xfrm>
          <a:prstGeom prst="rect">
            <a:avLst/>
          </a:prstGeom>
        </p:spPr>
        <p:txBody>
          <a:bodyPr/>
          <a:lstStyle/>
          <a:p>
            <a:pPr marL="519112" lvl="3" indent="-342900" algn="just">
              <a:spcBef>
                <a:spcPts val="0"/>
              </a:spcBef>
              <a:spcAft>
                <a:spcPts val="0"/>
              </a:spcAft>
              <a:buClr>
                <a:srgbClr val="4E67C8">
                  <a:lumMod val="50000"/>
                </a:srgbClr>
              </a:buClr>
              <a:buFont typeface="Arial" panose="020B0604020202020204" pitchFamily="34" charset="0"/>
              <a:buChar char="•"/>
            </a:pPr>
            <a:r>
              <a:rPr lang="cs-CZ" sz="1900" b="1" dirty="0">
                <a:solidFill>
                  <a:srgbClr val="4E67C8">
                    <a:lumMod val="50000"/>
                  </a:srgbClr>
                </a:solidFill>
              </a:rPr>
              <a:t>Opětovné posouzení (přehodnocení) </a:t>
            </a:r>
            <a:r>
              <a:rPr lang="cs-CZ" sz="1900" dirty="0">
                <a:solidFill>
                  <a:srgbClr val="4E67C8">
                    <a:lumMod val="50000"/>
                  </a:srgbClr>
                </a:solidFill>
              </a:rPr>
              <a:t>všech </a:t>
            </a:r>
            <a:r>
              <a:rPr lang="cs-CZ" sz="1900" b="1" dirty="0">
                <a:solidFill>
                  <a:srgbClr val="4E67C8">
                    <a:lumMod val="50000"/>
                  </a:srgbClr>
                </a:solidFill>
              </a:rPr>
              <a:t>povolení </a:t>
            </a:r>
            <a:r>
              <a:rPr lang="cs-CZ" sz="1900" dirty="0">
                <a:solidFill>
                  <a:srgbClr val="4E67C8">
                    <a:lumMod val="50000"/>
                  </a:srgbClr>
                </a:solidFill>
              </a:rPr>
              <a:t>podle celních předpisů, vydaných celními orgány EU-27, které se nějakým způsobem (zejména „geografickou platností“) dotýkají UK.</a:t>
            </a:r>
            <a:endParaRPr lang="cs-CZ" sz="1900" b="1" dirty="0">
              <a:solidFill>
                <a:schemeClr val="accent1">
                  <a:lumMod val="50000"/>
                </a:scheme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1900" dirty="0">
                <a:solidFill>
                  <a:srgbClr val="4E67C8">
                    <a:lumMod val="50000"/>
                  </a:srgbClr>
                </a:solidFill>
              </a:rPr>
              <a:t>To se týká mimo jiné</a:t>
            </a:r>
            <a:r>
              <a:rPr lang="cs-CZ" sz="1900" dirty="0">
                <a:solidFill>
                  <a:schemeClr val="accent1">
                    <a:lumMod val="50000"/>
                  </a:schemeClr>
                </a:solidFill>
              </a:rPr>
              <a:t> povolení zvláštních celních režimů, kdy příslušné </a:t>
            </a:r>
            <a:r>
              <a:rPr lang="cs-CZ" sz="1900" b="1" dirty="0">
                <a:solidFill>
                  <a:schemeClr val="accent1">
                    <a:lumMod val="50000"/>
                  </a:schemeClr>
                </a:solidFill>
              </a:rPr>
              <a:t>nakládání se zbožím probíhá ve více členských státech včetně UK</a:t>
            </a:r>
            <a:r>
              <a:rPr lang="cs-CZ" sz="1900" dirty="0">
                <a:solidFill>
                  <a:schemeClr val="accent1">
                    <a:lumMod val="50000"/>
                  </a:schemeClr>
                </a:solidFill>
              </a:rPr>
              <a:t>, tedy pokud celní režim nebyl dosud vyřízen nebo pokud se očekává provádění příslušných operací i v budoucnu (operace v UK však budou považovány za prováděné ve třetí zemi, viz též čl. 49 WA); </a:t>
            </a:r>
          </a:p>
          <a:p>
            <a:pPr marL="344487" indent="0" algn="just">
              <a:spcBef>
                <a:spcPts val="0"/>
              </a:spcBef>
              <a:spcAft>
                <a:spcPts val="0"/>
              </a:spcAft>
              <a:buClr>
                <a:srgbClr val="002060"/>
              </a:buClr>
              <a:buSzPct val="100000"/>
              <a:buNone/>
              <a:defRP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Pokud bylo zboží Unie </a:t>
            </a:r>
            <a:r>
              <a:rPr lang="cs-CZ" sz="1900" b="1" dirty="0">
                <a:solidFill>
                  <a:schemeClr val="accent1">
                    <a:lumMod val="50000"/>
                  </a:schemeClr>
                </a:solidFill>
              </a:rPr>
              <a:t>vyvezeno</a:t>
            </a:r>
            <a:r>
              <a:rPr lang="cs-CZ" sz="1900" dirty="0">
                <a:solidFill>
                  <a:schemeClr val="accent1">
                    <a:lumMod val="50000"/>
                  </a:schemeClr>
                </a:solidFill>
              </a:rPr>
              <a:t> </a:t>
            </a:r>
            <a:r>
              <a:rPr lang="cs-CZ" sz="1900" b="1" dirty="0">
                <a:solidFill>
                  <a:schemeClr val="accent1">
                    <a:lumMod val="50000"/>
                  </a:schemeClr>
                </a:solidFill>
              </a:rPr>
              <a:t>z UK do třetí země </a:t>
            </a:r>
            <a:r>
              <a:rPr lang="cs-CZ" sz="1900" dirty="0">
                <a:solidFill>
                  <a:schemeClr val="accent1">
                    <a:lumMod val="50000"/>
                  </a:schemeClr>
                </a:solidFill>
              </a:rPr>
              <a:t>před koncem přechodného období a po jeho konci bude (zpětně) </a:t>
            </a:r>
            <a:r>
              <a:rPr lang="cs-CZ" sz="1900" b="1" dirty="0">
                <a:solidFill>
                  <a:schemeClr val="accent1">
                    <a:lumMod val="50000"/>
                  </a:schemeClr>
                </a:solidFill>
              </a:rPr>
              <a:t>dovezeno do </a:t>
            </a:r>
            <a:r>
              <a:rPr lang="cs-CZ" sz="1900" dirty="0">
                <a:solidFill>
                  <a:schemeClr val="accent1">
                    <a:lumMod val="50000"/>
                  </a:schemeClr>
                </a:solidFill>
              </a:rPr>
              <a:t>některého členského státu Unie (</a:t>
            </a:r>
            <a:r>
              <a:rPr lang="cs-CZ" sz="1900" b="1" dirty="0">
                <a:solidFill>
                  <a:schemeClr val="accent1">
                    <a:lumMod val="50000"/>
                  </a:schemeClr>
                </a:solidFill>
              </a:rPr>
              <a:t>EU-27</a:t>
            </a:r>
            <a:r>
              <a:rPr lang="cs-CZ" sz="1900" dirty="0">
                <a:solidFill>
                  <a:schemeClr val="accent1">
                    <a:lumMod val="50000"/>
                  </a:schemeClr>
                </a:solidFill>
              </a:rPr>
              <a:t>) jakožto </a:t>
            </a:r>
            <a:r>
              <a:rPr lang="cs-CZ" sz="1900" b="1" dirty="0">
                <a:solidFill>
                  <a:schemeClr val="accent1">
                    <a:lumMod val="50000"/>
                  </a:schemeClr>
                </a:solidFill>
              </a:rPr>
              <a:t>vrácené zboží</a:t>
            </a:r>
            <a:r>
              <a:rPr lang="cs-CZ" sz="1900" dirty="0">
                <a:solidFill>
                  <a:schemeClr val="accent1">
                    <a:lumMod val="50000"/>
                  </a:schemeClr>
                </a:solidFill>
              </a:rPr>
              <a:t>, </a:t>
            </a:r>
            <a:r>
              <a:rPr lang="cs-CZ" sz="1900" b="1" dirty="0">
                <a:solidFill>
                  <a:schemeClr val="accent1">
                    <a:lumMod val="50000"/>
                  </a:schemeClr>
                </a:solidFill>
              </a:rPr>
              <a:t>může být osvobozeno od cla</a:t>
            </a:r>
            <a:r>
              <a:rPr lang="cs-CZ" sz="1900" dirty="0">
                <a:solidFill>
                  <a:schemeClr val="accent1">
                    <a:lumMod val="50000"/>
                  </a:schemeClr>
                </a:solidFill>
              </a:rPr>
              <a:t> dle článku 203 UCC, čl. 158 UCC DA a čl. 253 UCC IA pokud splní tam stanovené podmínky (nejpozději do 3 let, návrat v nezměněném stavu, </a:t>
            </a:r>
            <a:r>
              <a:rPr lang="cs-CZ" sz="1900" b="1" dirty="0">
                <a:solidFill>
                  <a:schemeClr val="accent1">
                    <a:lumMod val="50000"/>
                  </a:schemeClr>
                </a:solidFill>
              </a:rPr>
              <a:t>předložení vývozního CP</a:t>
            </a:r>
            <a:r>
              <a:rPr lang="cs-CZ" sz="19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Pokud bylo zboží Unie </a:t>
            </a:r>
            <a:r>
              <a:rPr lang="cs-CZ" sz="1900" b="1" dirty="0">
                <a:solidFill>
                  <a:schemeClr val="accent1">
                    <a:lumMod val="50000"/>
                  </a:schemeClr>
                </a:solidFill>
              </a:rPr>
              <a:t>dodáno</a:t>
            </a:r>
            <a:r>
              <a:rPr lang="cs-CZ" sz="1900" dirty="0">
                <a:solidFill>
                  <a:schemeClr val="accent1">
                    <a:lumMod val="50000"/>
                  </a:schemeClr>
                </a:solidFill>
              </a:rPr>
              <a:t>/odesláno </a:t>
            </a:r>
            <a:r>
              <a:rPr lang="cs-CZ" sz="1900" b="1" dirty="0">
                <a:solidFill>
                  <a:schemeClr val="accent1">
                    <a:lumMod val="50000"/>
                  </a:schemeClr>
                </a:solidFill>
              </a:rPr>
              <a:t>do UK </a:t>
            </a:r>
            <a:r>
              <a:rPr lang="cs-CZ" sz="1900" dirty="0">
                <a:solidFill>
                  <a:schemeClr val="accent1">
                    <a:lumMod val="50000"/>
                  </a:schemeClr>
                </a:solidFill>
              </a:rPr>
              <a:t>před koncem přechodného období a po jeho konci bude (zpětně) </a:t>
            </a:r>
            <a:r>
              <a:rPr lang="cs-CZ" sz="1900" b="1" dirty="0">
                <a:solidFill>
                  <a:schemeClr val="accent1">
                    <a:lumMod val="50000"/>
                  </a:schemeClr>
                </a:solidFill>
              </a:rPr>
              <a:t>dovezeno do </a:t>
            </a:r>
            <a:r>
              <a:rPr lang="cs-CZ" sz="1900" dirty="0">
                <a:solidFill>
                  <a:schemeClr val="accent1">
                    <a:lumMod val="50000"/>
                  </a:schemeClr>
                </a:solidFill>
              </a:rPr>
              <a:t>některého členského státu Unie (</a:t>
            </a:r>
            <a:r>
              <a:rPr lang="cs-CZ" sz="1900" b="1" dirty="0">
                <a:solidFill>
                  <a:schemeClr val="accent1">
                    <a:lumMod val="50000"/>
                  </a:schemeClr>
                </a:solidFill>
              </a:rPr>
              <a:t>EU-27</a:t>
            </a:r>
            <a:r>
              <a:rPr lang="cs-CZ" sz="1900" dirty="0">
                <a:solidFill>
                  <a:schemeClr val="accent1">
                    <a:lumMod val="50000"/>
                  </a:schemeClr>
                </a:solidFill>
              </a:rPr>
              <a:t>) jakožto </a:t>
            </a:r>
            <a:r>
              <a:rPr lang="cs-CZ" sz="1900" b="1" dirty="0">
                <a:solidFill>
                  <a:schemeClr val="accent1">
                    <a:lumMod val="50000"/>
                  </a:schemeClr>
                </a:solidFill>
              </a:rPr>
              <a:t>vrácené zboží, může být osvobozeno od cla </a:t>
            </a:r>
            <a:r>
              <a:rPr lang="cs-CZ" sz="1900" dirty="0">
                <a:solidFill>
                  <a:schemeClr val="accent1">
                    <a:lumMod val="50000"/>
                  </a:schemeClr>
                </a:solidFill>
              </a:rPr>
              <a:t>dle článku 203 UCC a čl. 158 UCC DA pokud splní tam stanovené podmínky (nejpozději do 3 let, návrat v nezměněném stavu, </a:t>
            </a:r>
            <a:r>
              <a:rPr lang="cs-CZ" sz="1900" b="1" dirty="0">
                <a:solidFill>
                  <a:schemeClr val="accent1">
                    <a:lumMod val="50000"/>
                  </a:schemeClr>
                </a:solidFill>
              </a:rPr>
              <a:t>předložení přepravního dokladu </a:t>
            </a:r>
            <a:r>
              <a:rPr lang="cs-CZ" sz="1900" dirty="0">
                <a:solidFill>
                  <a:schemeClr val="accent1">
                    <a:lumMod val="50000"/>
                  </a:schemeClr>
                </a:solidFill>
              </a:rPr>
              <a:t>jakožto</a:t>
            </a:r>
            <a:r>
              <a:rPr lang="cs-CZ" sz="1900" b="1" dirty="0">
                <a:solidFill>
                  <a:schemeClr val="accent1">
                    <a:lumMod val="50000"/>
                  </a:schemeClr>
                </a:solidFill>
              </a:rPr>
              <a:t> </a:t>
            </a:r>
            <a:r>
              <a:rPr lang="cs-CZ" sz="1900" dirty="0">
                <a:solidFill>
                  <a:schemeClr val="accent1">
                    <a:lumMod val="50000"/>
                  </a:schemeClr>
                </a:solidFill>
              </a:rPr>
              <a:t>důkazu dodání zboží před 1. 1. 2021, doloženého případně dalšími doklady typu nájemní smlouvy). </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36625438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Opatření na straně UK (1)</a:t>
            </a:r>
          </a:p>
        </p:txBody>
      </p:sp>
      <p:sp>
        <p:nvSpPr>
          <p:cNvPr id="10243" name="Zástupný symbol pro obsah 2"/>
          <p:cNvSpPr>
            <a:spLocks noGrp="1"/>
          </p:cNvSpPr>
          <p:nvPr>
            <p:ph sz="quarter" idx="4294967295"/>
          </p:nvPr>
        </p:nvSpPr>
        <p:spPr>
          <a:xfrm>
            <a:off x="-252536" y="690046"/>
            <a:ext cx="9396536" cy="5907305"/>
          </a:xfrm>
          <a:prstGeom prst="rect">
            <a:avLst/>
          </a:prstGeom>
        </p:spPr>
        <p:txBody>
          <a:bodyPr/>
          <a:lstStyle/>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Do 30. 6. 2021 bude zrušena povinnost podávat ENS při vstupu zboží z EU do UK (odůvodněno pandemií COVID-19).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Do 30. 6. 2021 bude </a:t>
            </a:r>
            <a:r>
              <a:rPr lang="cs-CZ" sz="2100" b="1" dirty="0">
                <a:solidFill>
                  <a:srgbClr val="4E67C8">
                    <a:lumMod val="50000"/>
                  </a:srgbClr>
                </a:solidFill>
              </a:rPr>
              <a:t>pro nekontrolované</a:t>
            </a:r>
            <a:r>
              <a:rPr lang="cs-CZ" sz="2100" dirty="0">
                <a:solidFill>
                  <a:srgbClr val="4E67C8">
                    <a:lumMod val="50000"/>
                  </a:srgbClr>
                </a:solidFill>
              </a:rPr>
              <a:t>/tamním zákazům a omezením nepodléhající </a:t>
            </a:r>
            <a:r>
              <a:rPr lang="cs-CZ" sz="2100" b="1" dirty="0">
                <a:solidFill>
                  <a:srgbClr val="4E67C8">
                    <a:lumMod val="50000"/>
                  </a:srgbClr>
                </a:solidFill>
              </a:rPr>
              <a:t>zboží</a:t>
            </a:r>
            <a:r>
              <a:rPr lang="cs-CZ" sz="2100" dirty="0">
                <a:solidFill>
                  <a:srgbClr val="4E67C8">
                    <a:lumMod val="50000"/>
                  </a:srgbClr>
                </a:solidFill>
              </a:rPr>
              <a:t>, </a:t>
            </a:r>
            <a:r>
              <a:rPr lang="cs-CZ" sz="2100" b="1" dirty="0">
                <a:solidFill>
                  <a:srgbClr val="4E67C8">
                    <a:lumMod val="50000"/>
                  </a:srgbClr>
                </a:solidFill>
              </a:rPr>
              <a:t>dovážené</a:t>
            </a:r>
            <a:r>
              <a:rPr lang="cs-CZ" sz="2100" dirty="0">
                <a:solidFill>
                  <a:srgbClr val="4E67C8">
                    <a:lumMod val="50000"/>
                  </a:srgbClr>
                </a:solidFill>
              </a:rPr>
              <a:t> zaregistrovanými UK subjekty (k tamnímu EORI a tamnímu VAT ID) </a:t>
            </a:r>
            <a:r>
              <a:rPr lang="cs-CZ" sz="2100" b="1" dirty="0">
                <a:solidFill>
                  <a:srgbClr val="4E67C8">
                    <a:lumMod val="50000"/>
                  </a:srgbClr>
                </a:solidFill>
              </a:rPr>
              <a:t>z EU</a:t>
            </a:r>
            <a:r>
              <a:rPr lang="cs-CZ" sz="2100" dirty="0">
                <a:solidFill>
                  <a:srgbClr val="4E67C8">
                    <a:lumMod val="50000"/>
                  </a:srgbClr>
                </a:solidFill>
              </a:rPr>
              <a:t>, zavedeno paušální (globální) povolení propustit ho do volného oběhu (dovozního režimu) zápisem do záznamů takových subjektů. </a:t>
            </a: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b="1" dirty="0">
                <a:solidFill>
                  <a:srgbClr val="4E67C8">
                    <a:lumMod val="50000"/>
                  </a:srgbClr>
                </a:solidFill>
              </a:rPr>
              <a:t>Doplňkové celní prohlášení </a:t>
            </a:r>
            <a:r>
              <a:rPr lang="cs-CZ" sz="2100" dirty="0">
                <a:solidFill>
                  <a:srgbClr val="4E67C8">
                    <a:lumMod val="50000"/>
                  </a:srgbClr>
                </a:solidFill>
              </a:rPr>
              <a:t>formální povahy, zahrnující též platbu cel a daní za veškeré předchozí dovozy, </a:t>
            </a:r>
            <a:r>
              <a:rPr lang="cs-CZ" sz="2100" b="1" dirty="0">
                <a:solidFill>
                  <a:srgbClr val="4E67C8">
                    <a:lumMod val="50000"/>
                  </a:srgbClr>
                </a:solidFill>
              </a:rPr>
              <a:t>bude možné </a:t>
            </a:r>
            <a:r>
              <a:rPr lang="cs-CZ" sz="2100" dirty="0">
                <a:solidFill>
                  <a:srgbClr val="4E67C8">
                    <a:lumMod val="50000"/>
                  </a:srgbClr>
                </a:solidFill>
              </a:rPr>
              <a:t>tamním celním orgánům </a:t>
            </a:r>
            <a:r>
              <a:rPr lang="cs-CZ" sz="2100" b="1" dirty="0">
                <a:solidFill>
                  <a:srgbClr val="4E67C8">
                    <a:lumMod val="50000"/>
                  </a:srgbClr>
                </a:solidFill>
              </a:rPr>
              <a:t>podat ve lhůtě 6 měsíců </a:t>
            </a:r>
            <a:r>
              <a:rPr lang="cs-CZ" sz="2100" dirty="0">
                <a:solidFill>
                  <a:srgbClr val="4E67C8">
                    <a:lumMod val="50000"/>
                  </a:srgbClr>
                </a:solidFill>
              </a:rPr>
              <a:t>ode dne zápisu do záznamů (červen =&gt; prosinec).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Právě z tohoto důvodu </a:t>
            </a:r>
            <a:r>
              <a:rPr lang="cs-CZ" sz="2100" b="1" dirty="0">
                <a:solidFill>
                  <a:srgbClr val="4E67C8">
                    <a:lumMod val="50000"/>
                  </a:srgbClr>
                </a:solidFill>
              </a:rPr>
              <a:t>není do 30. 6. 2021 namístě využívat při vývozu </a:t>
            </a:r>
            <a:r>
              <a:rPr lang="cs-CZ" sz="2100" dirty="0">
                <a:solidFill>
                  <a:srgbClr val="4E67C8">
                    <a:lumMod val="50000"/>
                  </a:srgbClr>
                </a:solidFill>
              </a:rPr>
              <a:t>zboží do UK </a:t>
            </a:r>
            <a:r>
              <a:rPr lang="cs-CZ" sz="2100" b="1" dirty="0">
                <a:solidFill>
                  <a:srgbClr val="4E67C8">
                    <a:lumMod val="50000"/>
                  </a:srgbClr>
                </a:solidFill>
              </a:rPr>
              <a:t>společný tranzit</a:t>
            </a:r>
            <a:r>
              <a:rPr lang="cs-CZ" sz="2100" dirty="0">
                <a:solidFill>
                  <a:srgbClr val="4E67C8">
                    <a:lumMod val="50000"/>
                  </a:srgbClr>
                </a:solidFill>
              </a:rPr>
              <a:t>, protože žádná přeprava pod celním dohledem z UK místa vstupu do UK CÚ určení probíhat nebude a veškeré celní formality „skončí“ na CÚ výstupu z EU. TCP (přeprava) by navíc podléhalo zápisu do UK systému GVMS (viz </a:t>
            </a:r>
            <a:r>
              <a:rPr lang="cs-CZ" sz="2100" dirty="0">
                <a:solidFill>
                  <a:srgbClr val="4E67C8">
                    <a:lumMod val="50000"/>
                  </a:srgbClr>
                </a:solidFill>
                <a:hlinkClick r:id="rId2"/>
              </a:rPr>
              <a:t>https://developer.service.hmrc.gov.uk/guides/gvms-end-to-end-service-guide/#overview</a:t>
            </a:r>
            <a:r>
              <a:rPr lang="cs-CZ" sz="2100" dirty="0">
                <a:solidFill>
                  <a:srgbClr val="4E67C8">
                    <a:lumMod val="50000"/>
                  </a:srgbClr>
                </a:solidFill>
              </a:rPr>
              <a:t> ). </a:t>
            </a: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UK deklaruje, že pro případné namátkové kontroly při vstupu nebo následné přepravě bude dostačovat, aby měl řidič k dispozici číslo EORI britského dovozce.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28185284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Opatření na straně UK (2)</a:t>
            </a:r>
          </a:p>
        </p:txBody>
      </p:sp>
      <p:sp>
        <p:nvSpPr>
          <p:cNvPr id="10243" name="Zástupný symbol pro obsah 2"/>
          <p:cNvSpPr>
            <a:spLocks noGrp="1"/>
          </p:cNvSpPr>
          <p:nvPr>
            <p:ph sz="quarter" idx="4294967295"/>
          </p:nvPr>
        </p:nvSpPr>
        <p:spPr>
          <a:xfrm>
            <a:off x="0" y="692696"/>
            <a:ext cx="9144000" cy="5907305"/>
          </a:xfrm>
          <a:prstGeom prst="rect">
            <a:avLst/>
          </a:prstGeom>
        </p:spPr>
        <p:txBody>
          <a:bodyPr/>
          <a:lstStyle/>
          <a:p>
            <a:pPr marL="519112" lvl="3" indent="-342900" algn="just">
              <a:spcBef>
                <a:spcPts val="0"/>
              </a:spcBef>
              <a:spcAft>
                <a:spcPts val="0"/>
              </a:spcAft>
              <a:buClr>
                <a:srgbClr val="4E67C8">
                  <a:lumMod val="50000"/>
                </a:srgbClr>
              </a:buClr>
              <a:buFont typeface="Arial" panose="020B0604020202020204" pitchFamily="34" charset="0"/>
              <a:buChar char="•"/>
            </a:pPr>
            <a:r>
              <a:rPr lang="cs-CZ" sz="2100" b="1" dirty="0">
                <a:solidFill>
                  <a:srgbClr val="4E67C8">
                    <a:lumMod val="50000"/>
                  </a:srgbClr>
                </a:solidFill>
              </a:rPr>
              <a:t>Povinností podat formální CP </a:t>
            </a:r>
            <a:r>
              <a:rPr lang="cs-CZ" sz="2100" dirty="0">
                <a:solidFill>
                  <a:srgbClr val="4E67C8">
                    <a:lumMod val="50000"/>
                  </a:srgbClr>
                </a:solidFill>
              </a:rPr>
              <a:t>(TCP a dovozní) standardně, tj. bezprostředně v souvislosti s přepravou/dovozem/předložením zboží, včetně použití případně zvlášť povolených zjednodušených postupů, bude </a:t>
            </a:r>
            <a:r>
              <a:rPr lang="cs-CZ" sz="2100" b="1" dirty="0">
                <a:solidFill>
                  <a:srgbClr val="4E67C8">
                    <a:lumMod val="50000"/>
                  </a:srgbClr>
                </a:solidFill>
              </a:rPr>
              <a:t>hned od 1. 1. 2021 </a:t>
            </a:r>
            <a:r>
              <a:rPr lang="cs-CZ" sz="2100" dirty="0">
                <a:solidFill>
                  <a:srgbClr val="4E67C8">
                    <a:lumMod val="50000"/>
                  </a:srgbClr>
                </a:solidFill>
              </a:rPr>
              <a:t>(nikoliv až od 1. 7. 2021)</a:t>
            </a:r>
            <a:r>
              <a:rPr lang="cs-CZ" sz="2100" b="1" dirty="0">
                <a:solidFill>
                  <a:srgbClr val="4E67C8">
                    <a:lumMod val="50000"/>
                  </a:srgbClr>
                </a:solidFill>
              </a:rPr>
              <a:t> </a:t>
            </a:r>
            <a:r>
              <a:rPr lang="cs-CZ" sz="2100" dirty="0">
                <a:solidFill>
                  <a:srgbClr val="4E67C8">
                    <a:lumMod val="50000"/>
                  </a:srgbClr>
                </a:solidFill>
              </a:rPr>
              <a:t>podléhat pouze tzv. </a:t>
            </a:r>
            <a:r>
              <a:rPr lang="cs-CZ" sz="2100" b="1" dirty="0">
                <a:solidFill>
                  <a:srgbClr val="4E67C8">
                    <a:lumMod val="50000"/>
                  </a:srgbClr>
                </a:solidFill>
              </a:rPr>
              <a:t>kontrolované zboží</a:t>
            </a:r>
            <a:r>
              <a:rPr lang="cs-CZ" sz="2100" dirty="0">
                <a:solidFill>
                  <a:srgbClr val="4E67C8">
                    <a:lumMod val="50000"/>
                  </a:srgbClr>
                </a:solidFill>
              </a:rPr>
              <a:t>.</a:t>
            </a: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Jelikož se jedná zpravidla o zboží, podléhající určitým (tamním) zákazům a omezením, bude třeba současně a v některých případech i předem předložit (případně odkázat na) příslušné povolení, licenci, osvědčení, certifikát či doklad.  </a:t>
            </a: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b="1" dirty="0">
                <a:solidFill>
                  <a:srgbClr val="4E67C8">
                    <a:lumMod val="50000"/>
                  </a:srgbClr>
                </a:solidFill>
              </a:rPr>
              <a:t>U některého </a:t>
            </a:r>
            <a:r>
              <a:rPr lang="cs-CZ" sz="2100" dirty="0">
                <a:solidFill>
                  <a:srgbClr val="4E67C8">
                    <a:lumMod val="50000"/>
                  </a:srgbClr>
                </a:solidFill>
              </a:rPr>
              <a:t>budou opatření upravována (zpřísňována) ještě k </a:t>
            </a:r>
            <a:r>
              <a:rPr lang="cs-CZ" sz="2100" b="1" dirty="0">
                <a:solidFill>
                  <a:srgbClr val="4E67C8">
                    <a:lumMod val="50000"/>
                  </a:srgbClr>
                </a:solidFill>
              </a:rPr>
              <a:t>1. 4. 2021</a:t>
            </a:r>
            <a:r>
              <a:rPr lang="cs-CZ" sz="2100" dirty="0">
                <a:solidFill>
                  <a:srgbClr val="4E67C8">
                    <a:lumMod val="50000"/>
                  </a:srgbClr>
                </a:solidFill>
              </a:rPr>
              <a:t>.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Jde zejména a například o:</a:t>
            </a:r>
          </a:p>
          <a:p>
            <a:pPr marL="176212" lvl="3" indent="0" algn="just">
              <a:spcBef>
                <a:spcPts val="0"/>
              </a:spcBef>
              <a:spcAft>
                <a:spcPts val="0"/>
              </a:spcAft>
              <a:buClr>
                <a:srgbClr val="4E67C8">
                  <a:lumMod val="50000"/>
                </a:srgbClr>
              </a:buClr>
              <a:buNone/>
            </a:pPr>
            <a:r>
              <a:rPr lang="cs-CZ" sz="2100" b="1" dirty="0">
                <a:solidFill>
                  <a:srgbClr val="4E67C8">
                    <a:lumMod val="50000"/>
                  </a:srgbClr>
                </a:solidFill>
              </a:rPr>
              <a:t>-</a:t>
            </a:r>
            <a:r>
              <a:rPr lang="cs-CZ" sz="2100" dirty="0">
                <a:solidFill>
                  <a:srgbClr val="4E67C8">
                    <a:lumMod val="50000"/>
                  </a:srgbClr>
                </a:solidFill>
              </a:rPr>
              <a:t>    Vybrané výrobky (</a:t>
            </a:r>
            <a:r>
              <a:rPr lang="cs-CZ" sz="2100" b="1" dirty="0">
                <a:solidFill>
                  <a:srgbClr val="4E67C8">
                    <a:lumMod val="50000"/>
                  </a:srgbClr>
                </a:solidFill>
              </a:rPr>
              <a:t>zboží podléhající SPD </a:t>
            </a:r>
            <a:r>
              <a:rPr lang="cs-CZ" sz="2100" dirty="0">
                <a:solidFill>
                  <a:srgbClr val="4E67C8">
                    <a:lumMod val="50000"/>
                  </a:srgbClr>
                </a:solidFill>
              </a:rPr>
              <a:t>– po/z EU přepravované na e-AD);</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Rostliny a </a:t>
            </a:r>
            <a:r>
              <a:rPr lang="cs-CZ" sz="2100" b="1" dirty="0">
                <a:solidFill>
                  <a:srgbClr val="4E67C8">
                    <a:lumMod val="50000"/>
                  </a:srgbClr>
                </a:solidFill>
              </a:rPr>
              <a:t>rostlinné produkty </a:t>
            </a:r>
            <a:r>
              <a:rPr lang="cs-CZ" sz="2100" dirty="0">
                <a:solidFill>
                  <a:srgbClr val="4E67C8">
                    <a:lumMod val="50000"/>
                  </a:srgbClr>
                </a:solidFill>
              </a:rPr>
              <a:t>(fytosanitární zboží);</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Živá </a:t>
            </a:r>
            <a:r>
              <a:rPr lang="cs-CZ" sz="2100" b="1" dirty="0">
                <a:solidFill>
                  <a:srgbClr val="4E67C8">
                    <a:lumMod val="50000"/>
                  </a:srgbClr>
                </a:solidFill>
              </a:rPr>
              <a:t>zvířata a živočišné produkty </a:t>
            </a:r>
            <a:r>
              <a:rPr lang="cs-CZ" sz="2100" dirty="0">
                <a:solidFill>
                  <a:srgbClr val="4E67C8">
                    <a:lumMod val="50000"/>
                  </a:srgbClr>
                </a:solidFill>
              </a:rPr>
              <a:t>(veterinární zboží a Úmluva CITES);</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Nebezpečné </a:t>
            </a:r>
            <a:r>
              <a:rPr lang="cs-CZ" sz="2100" b="1" dirty="0">
                <a:solidFill>
                  <a:srgbClr val="4E67C8">
                    <a:lumMod val="50000"/>
                  </a:srgbClr>
                </a:solidFill>
              </a:rPr>
              <a:t>chemikálie</a:t>
            </a:r>
            <a:r>
              <a:rPr lang="cs-CZ" sz="2100" dirty="0">
                <a:solidFill>
                  <a:srgbClr val="4E67C8">
                    <a:lumMod val="50000"/>
                  </a:srgbClr>
                </a:solidFill>
              </a:rPr>
              <a:t>, prekursory drog a látky poškozující ozón. vrstvu;</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Zbraně a napodobeniny, vojenský materiál, výbušniny, pyrotechnické výrobky; </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Zboží podléhající UK mezinárodním sankcím;</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Zboží, na které UK vyhlásí antidumpingové či jiné ochranné opatření  (</a:t>
            </a:r>
            <a:r>
              <a:rPr lang="cs-CZ" sz="2100" b="1" dirty="0">
                <a:solidFill>
                  <a:srgbClr val="4E67C8">
                    <a:lumMod val="50000"/>
                  </a:srgbClr>
                </a:solidFill>
              </a:rPr>
              <a:t>ocel a hliník, keramické výrobky, bionafta, hnojiva).</a:t>
            </a:r>
          </a:p>
          <a:p>
            <a:pPr marL="176212" lvl="3" indent="0" algn="just">
              <a:spcBef>
                <a:spcPts val="0"/>
              </a:spcBef>
              <a:spcAft>
                <a:spcPts val="0"/>
              </a:spcAft>
              <a:buClr>
                <a:srgbClr val="4E67C8">
                  <a:lumMod val="50000"/>
                </a:srgbClr>
              </a:buClr>
              <a:buNone/>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38430612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Opatření na straně UK (3)</a:t>
            </a:r>
          </a:p>
        </p:txBody>
      </p:sp>
      <p:sp>
        <p:nvSpPr>
          <p:cNvPr id="10243" name="Zástupný symbol pro obsah 2"/>
          <p:cNvSpPr>
            <a:spLocks noGrp="1"/>
          </p:cNvSpPr>
          <p:nvPr>
            <p:ph sz="quarter" idx="4294967295"/>
          </p:nvPr>
        </p:nvSpPr>
        <p:spPr>
          <a:xfrm>
            <a:off x="-36512" y="690046"/>
            <a:ext cx="9144000" cy="5907305"/>
          </a:xfrm>
          <a:prstGeom prst="rect">
            <a:avLst/>
          </a:prstGeom>
        </p:spPr>
        <p:txBody>
          <a:bodyPr/>
          <a:lstStyle/>
          <a:p>
            <a:pPr marL="519112" lvl="3" indent="-342900" algn="just">
              <a:spcBef>
                <a:spcPts val="0"/>
              </a:spcBef>
              <a:spcAft>
                <a:spcPts val="0"/>
              </a:spcAft>
              <a:buClr>
                <a:srgbClr val="4E67C8">
                  <a:lumMod val="50000"/>
                </a:srgbClr>
              </a:buClr>
              <a:buFont typeface="Arial" panose="020B0604020202020204" pitchFamily="34" charset="0"/>
              <a:buChar char="•"/>
            </a:pPr>
            <a:r>
              <a:rPr lang="cs-CZ" sz="2100" b="1" dirty="0">
                <a:solidFill>
                  <a:srgbClr val="4E67C8">
                    <a:lumMod val="50000"/>
                  </a:srgbClr>
                </a:solidFill>
              </a:rPr>
              <a:t>Pro vývozní formality, </a:t>
            </a:r>
            <a:r>
              <a:rPr lang="cs-CZ" sz="2100" dirty="0">
                <a:solidFill>
                  <a:srgbClr val="4E67C8">
                    <a:lumMod val="50000"/>
                  </a:srgbClr>
                </a:solidFill>
              </a:rPr>
              <a:t>a to v podobě, v jaké jsou v UK uplatňovány již nyní vůči třetím zemím (tj. podle UCC), nebudou v UK zavedeny žádné liberace (zproštění a odklady) obdobné dovozním formalitám.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b="1"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b="1" dirty="0">
                <a:solidFill>
                  <a:srgbClr val="4E67C8">
                    <a:lumMod val="50000"/>
                  </a:srgbClr>
                </a:solidFill>
              </a:rPr>
              <a:t>Vývozní CP, TCP, resp. EXS </a:t>
            </a:r>
            <a:r>
              <a:rPr lang="cs-CZ" sz="2100" dirty="0">
                <a:solidFill>
                  <a:srgbClr val="4E67C8">
                    <a:lumMod val="50000"/>
                  </a:srgbClr>
                </a:solidFill>
              </a:rPr>
              <a:t>bude třeba podávat standardně, tj. bezprostředně v souvislosti s přepravou/vývozem/předložením zboží, včetně použití případně zvlášť povolených zjednodušených postupů, </a:t>
            </a:r>
            <a:r>
              <a:rPr lang="cs-CZ" sz="2100" b="1" dirty="0">
                <a:solidFill>
                  <a:srgbClr val="4E67C8">
                    <a:lumMod val="50000"/>
                  </a:srgbClr>
                </a:solidFill>
              </a:rPr>
              <a:t>hned od 1. 1. 2021.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S ohledem na vyžadování úplných formalit ze strany EU budou již </a:t>
            </a:r>
            <a:r>
              <a:rPr lang="cs-CZ" sz="2100" b="1" dirty="0">
                <a:solidFill>
                  <a:srgbClr val="4E67C8">
                    <a:lumMod val="50000"/>
                  </a:srgbClr>
                </a:solidFill>
              </a:rPr>
              <a:t>na UK straně zavedeny dokonce ještě další povinnosti primárně pro dopravce,</a:t>
            </a:r>
            <a:r>
              <a:rPr lang="cs-CZ" sz="2100" dirty="0">
                <a:solidFill>
                  <a:srgbClr val="4E67C8">
                    <a:lumMod val="50000"/>
                  </a:srgbClr>
                </a:solidFill>
              </a:rPr>
              <a:t> mající za cíl omezit či vyloučit dopravní komplikace na výstupu z UK, jmenovitě v hrabství Kent při plánovaném použití </a:t>
            </a:r>
            <a:r>
              <a:rPr lang="cs-CZ" sz="2100" dirty="0" err="1">
                <a:solidFill>
                  <a:srgbClr val="4E67C8">
                    <a:lumMod val="50000"/>
                  </a:srgbClr>
                </a:solidFill>
              </a:rPr>
              <a:t>Eurotunelu</a:t>
            </a:r>
            <a:r>
              <a:rPr lang="cs-CZ" sz="2100" dirty="0">
                <a:solidFill>
                  <a:srgbClr val="4E67C8">
                    <a:lumMod val="50000"/>
                  </a:srgbClr>
                </a:solidFill>
              </a:rPr>
              <a:t> či přístavu v Doveru.</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r>
              <a:rPr lang="cs-CZ" sz="2100" dirty="0">
                <a:solidFill>
                  <a:srgbClr val="4E67C8">
                    <a:lumMod val="50000"/>
                  </a:srgbClr>
                </a:solidFill>
              </a:rPr>
              <a:t>Zejména </a:t>
            </a:r>
            <a:r>
              <a:rPr lang="cs-CZ" sz="2100" b="1" dirty="0">
                <a:solidFill>
                  <a:srgbClr val="4E67C8">
                    <a:lumMod val="50000"/>
                  </a:srgbClr>
                </a:solidFill>
              </a:rPr>
              <a:t>je třeba předem získat </a:t>
            </a:r>
            <a:r>
              <a:rPr lang="cs-CZ" sz="2100" dirty="0">
                <a:solidFill>
                  <a:srgbClr val="4E67C8">
                    <a:lumMod val="50000"/>
                  </a:srgbClr>
                </a:solidFill>
              </a:rPr>
              <a:t>elektronický tzv. </a:t>
            </a:r>
            <a:r>
              <a:rPr lang="cs-CZ" sz="2100" b="1" dirty="0">
                <a:solidFill>
                  <a:srgbClr val="4E67C8">
                    <a:lumMod val="50000"/>
                  </a:srgbClr>
                </a:solidFill>
              </a:rPr>
              <a:t>Kent Access Permit</a:t>
            </a:r>
            <a:r>
              <a:rPr lang="cs-CZ" sz="2100" dirty="0">
                <a:solidFill>
                  <a:srgbClr val="4E67C8">
                    <a:lumMod val="50000"/>
                  </a:srgbClr>
                </a:solidFill>
              </a:rPr>
              <a:t>, implicitně zahrnující ověření, </a:t>
            </a:r>
            <a:r>
              <a:rPr lang="cs-CZ" sz="2100" b="1" dirty="0">
                <a:solidFill>
                  <a:srgbClr val="4E67C8">
                    <a:lumMod val="50000"/>
                  </a:srgbClr>
                </a:solidFill>
              </a:rPr>
              <a:t>zda je </a:t>
            </a:r>
            <a:r>
              <a:rPr lang="cs-CZ" sz="2100" dirty="0">
                <a:solidFill>
                  <a:srgbClr val="4E67C8">
                    <a:lumMod val="50000"/>
                  </a:srgbClr>
                </a:solidFill>
              </a:rPr>
              <a:t>vozidlo </a:t>
            </a:r>
            <a:r>
              <a:rPr lang="cs-CZ" sz="2100" b="1" dirty="0">
                <a:solidFill>
                  <a:srgbClr val="4E67C8">
                    <a:lumMod val="50000"/>
                  </a:srgbClr>
                </a:solidFill>
              </a:rPr>
              <a:t>způsobilé překročit hranici do EU</a:t>
            </a:r>
            <a:r>
              <a:rPr lang="cs-CZ" sz="2100" dirty="0">
                <a:solidFill>
                  <a:srgbClr val="4E67C8">
                    <a:lumMod val="50000"/>
                  </a:srgbClr>
                </a:solidFill>
              </a:rPr>
              <a:t>, tj. </a:t>
            </a:r>
            <a:r>
              <a:rPr lang="cs-CZ" sz="2100" b="1" dirty="0">
                <a:solidFill>
                  <a:srgbClr val="4E67C8">
                    <a:lumMod val="50000"/>
                  </a:srgbClr>
                </a:solidFill>
              </a:rPr>
              <a:t>zda splnilo či splní EU vstupní/dovozní/tranzitní formality</a:t>
            </a:r>
            <a:r>
              <a:rPr lang="cs-CZ" sz="2100" dirty="0">
                <a:solidFill>
                  <a:srgbClr val="4E67C8">
                    <a:lumMod val="50000"/>
                  </a:srgbClr>
                </a:solidFill>
              </a:rPr>
              <a:t>. Týká se např. i prázdných kamionů, pro které se samotné celní formality nijak explicitně (elektronicky či písemně) neplní (viz </a:t>
            </a:r>
            <a:r>
              <a:rPr lang="cs-CZ" sz="2100" dirty="0">
                <a:solidFill>
                  <a:srgbClr val="4E67C8">
                    <a:lumMod val="50000"/>
                  </a:srgbClr>
                </a:solidFill>
                <a:hlinkClick r:id="rId2"/>
              </a:rPr>
              <a:t>https://www.gov.uk/check-hgv-border</a:t>
            </a:r>
            <a:r>
              <a:rPr lang="cs-CZ" sz="2100" dirty="0">
                <a:solidFill>
                  <a:srgbClr val="4E67C8">
                    <a:lumMod val="50000"/>
                  </a:srgbClr>
                </a:solidFill>
              </a:rPr>
              <a:t> ). </a:t>
            </a: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rgbClr val="4E67C8">
                  <a:lumMod val="50000"/>
                </a:srgbClr>
              </a:solidFill>
            </a:endParaRPr>
          </a:p>
          <a:p>
            <a:pPr marL="176212" lvl="3" indent="0" algn="just">
              <a:spcBef>
                <a:spcPts val="0"/>
              </a:spcBef>
              <a:spcAft>
                <a:spcPts val="0"/>
              </a:spcAft>
              <a:buClr>
                <a:srgbClr val="4E67C8">
                  <a:lumMod val="50000"/>
                </a:srgbClr>
              </a:buClr>
              <a:buNone/>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18897204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Vzorové obchodní případy (1)</a:t>
            </a:r>
          </a:p>
        </p:txBody>
      </p:sp>
      <p:sp>
        <p:nvSpPr>
          <p:cNvPr id="10243" name="Zástupný symbol pro obsah 2"/>
          <p:cNvSpPr>
            <a:spLocks noGrp="1"/>
          </p:cNvSpPr>
          <p:nvPr>
            <p:ph sz="quarter" idx="4294967295"/>
          </p:nvPr>
        </p:nvSpPr>
        <p:spPr>
          <a:xfrm>
            <a:off x="0" y="548680"/>
            <a:ext cx="9144000" cy="5907305"/>
          </a:xfrm>
          <a:prstGeom prst="rect">
            <a:avLst/>
          </a:prstGeom>
        </p:spPr>
        <p:txBody>
          <a:bodyPr/>
          <a:lstStyle/>
          <a:p>
            <a:pPr marL="176212" lvl="3" indent="0" algn="just">
              <a:spcBef>
                <a:spcPts val="0"/>
              </a:spcBef>
              <a:spcAft>
                <a:spcPts val="0"/>
              </a:spcAft>
              <a:buClr>
                <a:srgbClr val="4E67C8">
                  <a:lumMod val="50000"/>
                </a:srgbClr>
              </a:buClr>
              <a:buNone/>
            </a:pPr>
            <a:r>
              <a:rPr lang="cs-CZ" sz="2400" b="1" dirty="0">
                <a:solidFill>
                  <a:srgbClr val="4E67C8">
                    <a:lumMod val="50000"/>
                  </a:srgbClr>
                </a:solidFill>
              </a:rPr>
              <a:t>Dovoz z UK do ČR </a:t>
            </a:r>
            <a:r>
              <a:rPr lang="cs-CZ" sz="2400" dirty="0">
                <a:solidFill>
                  <a:srgbClr val="4E67C8">
                    <a:lumMod val="50000"/>
                  </a:srgbClr>
                </a:solidFill>
              </a:rPr>
              <a:t>– „pravá britská marmeláda z citrusových plodů, obsah cukru nepřesahující 13 % hmotnostních“     (1) </a:t>
            </a:r>
          </a:p>
          <a:p>
            <a:pPr marL="176212" lvl="3" indent="0" algn="just">
              <a:spcBef>
                <a:spcPts val="0"/>
              </a:spcBef>
              <a:spcAft>
                <a:spcPts val="0"/>
              </a:spcAft>
              <a:buClr>
                <a:srgbClr val="4E67C8">
                  <a:lumMod val="50000"/>
                </a:srgbClr>
              </a:buClr>
              <a:buNone/>
            </a:pPr>
            <a:endParaRPr lang="cs-CZ" sz="24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UK prodávající/vývozce musí být předem registrován k UK číslu EORI orgánem       tamní celní a finanční správy (HRMC);</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UK vývozce sám, případně jeho zástupce, podá prostřednictvím UK elektronického vývozního systému ECS (CHIEF/</a:t>
            </a:r>
            <a:r>
              <a:rPr lang="cs-CZ" sz="2100" dirty="0" err="1">
                <a:solidFill>
                  <a:srgbClr val="4E67C8">
                    <a:lumMod val="50000"/>
                  </a:srgbClr>
                </a:solidFill>
              </a:rPr>
              <a:t>Customs</a:t>
            </a:r>
            <a:r>
              <a:rPr lang="cs-CZ" sz="2100" dirty="0">
                <a:solidFill>
                  <a:srgbClr val="4E67C8">
                    <a:lumMod val="50000"/>
                  </a:srgbClr>
                </a:solidFill>
              </a:rPr>
              <a:t> </a:t>
            </a:r>
            <a:r>
              <a:rPr lang="cs-CZ" sz="2100" dirty="0" err="1">
                <a:solidFill>
                  <a:srgbClr val="4E67C8">
                    <a:lumMod val="50000"/>
                  </a:srgbClr>
                </a:solidFill>
              </a:rPr>
              <a:t>Declaration</a:t>
            </a:r>
            <a:r>
              <a:rPr lang="cs-CZ" sz="2100" dirty="0">
                <a:solidFill>
                  <a:srgbClr val="4E67C8">
                    <a:lumMod val="50000"/>
                  </a:srgbClr>
                </a:solidFill>
              </a:rPr>
              <a:t> </a:t>
            </a:r>
            <a:r>
              <a:rPr lang="cs-CZ" sz="2100" dirty="0" err="1">
                <a:solidFill>
                  <a:srgbClr val="4E67C8">
                    <a:lumMod val="50000"/>
                  </a:srgbClr>
                </a:solidFill>
              </a:rPr>
              <a:t>Service</a:t>
            </a:r>
            <a:r>
              <a:rPr lang="cs-CZ" sz="2100" dirty="0">
                <a:solidFill>
                  <a:srgbClr val="4E67C8">
                    <a:lumMod val="50000"/>
                  </a:srgbClr>
                </a:solidFill>
              </a:rPr>
              <a:t>) UK vývozní CP obsahující  též data UK EXS příslušnému CÚ vývozu (Liverpool) s automatickým informováním CÚ výstupu (</a:t>
            </a:r>
            <a:r>
              <a:rPr lang="cs-CZ" sz="2100" dirty="0" err="1">
                <a:solidFill>
                  <a:srgbClr val="4E67C8">
                    <a:lumMod val="50000"/>
                  </a:srgbClr>
                </a:solidFill>
              </a:rPr>
              <a:t>Folkestone</a:t>
            </a:r>
            <a:r>
              <a:rPr lang="cs-CZ" sz="2100" dirty="0">
                <a:solidFill>
                  <a:srgbClr val="4E67C8">
                    <a:lumMod val="50000"/>
                  </a:srgbClr>
                </a:solidFill>
              </a:rPr>
              <a:t>), vytiskne VDD a ten předá řidiči;</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Variantně může být  příslušnou osobou z dodavatelsko-logistického řetězce, zpravidla však jejím zástupcem, současně podáno TCP v rámci společného tranzitu (T1), pokrývající celou přepravu z CÚ odeslání v UK (Liverpool) až na CÚ určení v ČR (CÚ pro Středočeský kraj), vytiskne TDD/TBDD a předá řidiči;  </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Není-li zboží v této souvislosti předmětem UK kontroly, může být zahájena přeprava na místo výstupu z UK (</a:t>
            </a:r>
            <a:r>
              <a:rPr lang="cs-CZ" sz="2100" dirty="0" err="1">
                <a:solidFill>
                  <a:srgbClr val="4E67C8">
                    <a:lumMod val="50000"/>
                  </a:srgbClr>
                </a:solidFill>
              </a:rPr>
              <a:t>Folkestone</a:t>
            </a:r>
            <a:r>
              <a:rPr lang="cs-CZ" sz="2100" dirty="0">
                <a:solidFill>
                  <a:srgbClr val="4E67C8">
                    <a:lumMod val="50000"/>
                  </a:srgbClr>
                </a:solidFill>
              </a:rPr>
              <a:t>) – ovšem s výhradou vstupu na území hrabství Kent, pokud má být použit </a:t>
            </a:r>
            <a:r>
              <a:rPr lang="cs-CZ" sz="2100" dirty="0" err="1">
                <a:solidFill>
                  <a:srgbClr val="4E67C8">
                    <a:lumMod val="50000"/>
                  </a:srgbClr>
                </a:solidFill>
              </a:rPr>
              <a:t>Eurotunel</a:t>
            </a:r>
            <a:r>
              <a:rPr lang="cs-CZ" sz="2100" dirty="0">
                <a:solidFill>
                  <a:srgbClr val="4E67C8">
                    <a:lumMod val="50000"/>
                  </a:srgbClr>
                </a:solidFill>
              </a:rPr>
              <a:t> nebo přístav v Doveru (viz dále);</a:t>
            </a:r>
          </a:p>
          <a:p>
            <a:pPr marL="176212" lvl="3" indent="0" algn="just">
              <a:spcBef>
                <a:spcPts val="0"/>
              </a:spcBef>
              <a:spcAft>
                <a:spcPts val="0"/>
              </a:spcAft>
              <a:buClr>
                <a:srgbClr val="4E67C8">
                  <a:lumMod val="50000"/>
                </a:srgbClr>
              </a:buClr>
              <a:buNone/>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3106008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Zásady při plnění celních formalit (1)</a:t>
            </a:r>
          </a:p>
        </p:txBody>
      </p:sp>
      <p:sp>
        <p:nvSpPr>
          <p:cNvPr id="10243" name="Zástupný symbol pro obsah 2"/>
          <p:cNvSpPr>
            <a:spLocks noGrp="1"/>
          </p:cNvSpPr>
          <p:nvPr>
            <p:ph sz="quarter" idx="4294967295"/>
          </p:nvPr>
        </p:nvSpPr>
        <p:spPr>
          <a:xfrm>
            <a:off x="170656" y="836712"/>
            <a:ext cx="8802687" cy="5541323"/>
          </a:xfrm>
          <a:prstGeom prst="rect">
            <a:avLst/>
          </a:prstGeom>
        </p:spPr>
        <p:txBody>
          <a:bodyPr/>
          <a:lstStyle/>
          <a:p>
            <a:pPr marL="46037" indent="0" algn="just">
              <a:buNone/>
              <a:defRPr/>
            </a:pPr>
            <a:r>
              <a:rPr lang="cs-CZ" sz="2400" b="1" dirty="0">
                <a:solidFill>
                  <a:schemeClr val="accent1">
                    <a:lumMod val="50000"/>
                  </a:schemeClr>
                </a:solidFill>
              </a:rPr>
              <a:t>Definice celního dohledu, kontroly a rizika (čl. 5 odst. 3, 7 a 27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a:t>
            </a:r>
            <a:r>
              <a:rPr lang="cs-CZ" sz="1900" b="1" dirty="0">
                <a:solidFill>
                  <a:schemeClr val="accent1">
                    <a:lumMod val="50000"/>
                  </a:schemeClr>
                </a:solidFill>
              </a:rPr>
              <a:t>celním dohledem</a:t>
            </a:r>
            <a:r>
              <a:rPr lang="cs-CZ" sz="1900" dirty="0">
                <a:solidFill>
                  <a:schemeClr val="accent1">
                    <a:lumMod val="50000"/>
                  </a:schemeClr>
                </a:solidFill>
              </a:rPr>
              <a:t>“ obecná činnost celních orgánů, kterou se má zajistit dodržování </a:t>
            </a:r>
            <a:r>
              <a:rPr lang="cs-CZ" sz="1900" b="1" dirty="0">
                <a:solidFill>
                  <a:schemeClr val="accent1">
                    <a:lumMod val="50000"/>
                  </a:schemeClr>
                </a:solidFill>
              </a:rPr>
              <a:t>celních</a:t>
            </a:r>
            <a:r>
              <a:rPr lang="cs-CZ" sz="1900" dirty="0">
                <a:solidFill>
                  <a:schemeClr val="accent1">
                    <a:lumMod val="50000"/>
                  </a:schemeClr>
                </a:solidFill>
              </a:rPr>
              <a:t> předpisů a případně i </a:t>
            </a:r>
            <a:r>
              <a:rPr lang="cs-CZ" sz="1900" b="1" dirty="0">
                <a:solidFill>
                  <a:schemeClr val="accent1">
                    <a:lumMod val="50000"/>
                  </a:schemeClr>
                </a:solidFill>
              </a:rPr>
              <a:t>dalších právních předpisů </a:t>
            </a:r>
            <a:r>
              <a:rPr lang="cs-CZ" sz="1900" dirty="0">
                <a:solidFill>
                  <a:schemeClr val="accent1">
                    <a:lumMod val="50000"/>
                  </a:schemeClr>
                </a:solidFill>
              </a:rPr>
              <a:t>vztahujících se na zboží, kterého se týká tato činnost;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a:t>
            </a:r>
            <a:r>
              <a:rPr lang="cs-CZ" sz="1900" b="1" dirty="0">
                <a:solidFill>
                  <a:schemeClr val="accent1">
                    <a:lumMod val="50000"/>
                  </a:schemeClr>
                </a:solidFill>
              </a:rPr>
              <a:t>celními kontrolami</a:t>
            </a:r>
            <a:r>
              <a:rPr lang="cs-CZ" sz="1900" dirty="0">
                <a:solidFill>
                  <a:schemeClr val="accent1">
                    <a:lumMod val="50000"/>
                  </a:schemeClr>
                </a:solidFill>
              </a:rPr>
              <a:t>“ zvláštní úkony prováděné celními orgány za účelem zajištění dodržování </a:t>
            </a:r>
            <a:r>
              <a:rPr lang="cs-CZ" sz="1900" b="1" dirty="0">
                <a:solidFill>
                  <a:schemeClr val="accent1">
                    <a:lumMod val="50000"/>
                  </a:schemeClr>
                </a:solidFill>
              </a:rPr>
              <a:t>celních</a:t>
            </a:r>
            <a:r>
              <a:rPr lang="cs-CZ" sz="1900" dirty="0">
                <a:solidFill>
                  <a:schemeClr val="accent1">
                    <a:lumMod val="50000"/>
                  </a:schemeClr>
                </a:solidFill>
              </a:rPr>
              <a:t> předpisů a </a:t>
            </a:r>
            <a:r>
              <a:rPr lang="cs-CZ" sz="1900" b="1" dirty="0">
                <a:solidFill>
                  <a:schemeClr val="accent1">
                    <a:lumMod val="50000"/>
                  </a:schemeClr>
                </a:solidFill>
              </a:rPr>
              <a:t>jiných právních předpisů </a:t>
            </a:r>
            <a:r>
              <a:rPr lang="cs-CZ" sz="1900" dirty="0">
                <a:solidFill>
                  <a:schemeClr val="accent1">
                    <a:lumMod val="50000"/>
                  </a:schemeClr>
                </a:solidFill>
              </a:rPr>
              <a:t>upravujících </a:t>
            </a:r>
            <a:r>
              <a:rPr lang="cs-CZ" sz="1900" b="1" dirty="0">
                <a:solidFill>
                  <a:schemeClr val="accent1">
                    <a:lumMod val="50000"/>
                  </a:schemeClr>
                </a:solidFill>
              </a:rPr>
              <a:t>vstup, výstup, tranzit</a:t>
            </a:r>
            <a:r>
              <a:rPr lang="cs-CZ" sz="1900" dirty="0">
                <a:solidFill>
                  <a:schemeClr val="accent1">
                    <a:lumMod val="50000"/>
                  </a:schemeClr>
                </a:solidFill>
              </a:rPr>
              <a:t>, pohyb, uskladnění a konečné užití zboží převáženého </a:t>
            </a:r>
            <a:r>
              <a:rPr lang="cs-CZ" sz="1900" b="1" dirty="0">
                <a:solidFill>
                  <a:schemeClr val="accent1">
                    <a:lumMod val="50000"/>
                  </a:schemeClr>
                </a:solidFill>
              </a:rPr>
              <a:t>mezi celním územím Unie a zeměmi</a:t>
            </a:r>
            <a:r>
              <a:rPr lang="cs-CZ" sz="1900" dirty="0">
                <a:solidFill>
                  <a:schemeClr val="accent1">
                    <a:lumMod val="50000"/>
                  </a:schemeClr>
                </a:solidFill>
              </a:rPr>
              <a:t> nebo územími </a:t>
            </a:r>
            <a:r>
              <a:rPr lang="cs-CZ" sz="1900" b="1" dirty="0">
                <a:solidFill>
                  <a:schemeClr val="accent1">
                    <a:lumMod val="50000"/>
                  </a:schemeClr>
                </a:solidFill>
              </a:rPr>
              <a:t>mimo toto území </a:t>
            </a:r>
            <a:r>
              <a:rPr lang="cs-CZ" sz="1900" dirty="0">
                <a:solidFill>
                  <a:schemeClr val="accent1">
                    <a:lumMod val="50000"/>
                  </a:schemeClr>
                </a:solidFill>
              </a:rPr>
              <a:t>a výskyt a </a:t>
            </a:r>
            <a:r>
              <a:rPr lang="cs-CZ" sz="1900" b="1" dirty="0">
                <a:solidFill>
                  <a:schemeClr val="accent1">
                    <a:lumMod val="50000"/>
                  </a:schemeClr>
                </a:solidFill>
              </a:rPr>
              <a:t>pohyb zboží, které není zbožím Unie</a:t>
            </a:r>
            <a:r>
              <a:rPr lang="cs-CZ" sz="1900" dirty="0">
                <a:solidFill>
                  <a:schemeClr val="accent1">
                    <a:lumMod val="50000"/>
                  </a:schemeClr>
                </a:solidFill>
              </a:rPr>
              <a:t>, a zboží propuštěného do režimu konečného užití na celním území Unie;</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a:t>
            </a:r>
            <a:r>
              <a:rPr lang="cs-CZ" sz="1900" b="1" dirty="0">
                <a:solidFill>
                  <a:schemeClr val="accent1">
                    <a:lumMod val="50000"/>
                  </a:schemeClr>
                </a:solidFill>
              </a:rPr>
              <a:t>rizikem</a:t>
            </a:r>
            <a:r>
              <a:rPr lang="cs-CZ" sz="1900" dirty="0">
                <a:solidFill>
                  <a:schemeClr val="accent1">
                    <a:lumMod val="50000"/>
                  </a:schemeClr>
                </a:solidFill>
              </a:rPr>
              <a:t>“ pravděpodobnost a dopad události, která by mohla nastat v souvislosti se </a:t>
            </a:r>
            <a:r>
              <a:rPr lang="cs-CZ" sz="1900" b="1" dirty="0">
                <a:solidFill>
                  <a:schemeClr val="accent1">
                    <a:lumMod val="50000"/>
                  </a:schemeClr>
                </a:solidFill>
              </a:rPr>
              <a:t>vstupem, výstupem, tranzitem</a:t>
            </a:r>
            <a:r>
              <a:rPr lang="cs-CZ" sz="1900" dirty="0">
                <a:solidFill>
                  <a:schemeClr val="accent1">
                    <a:lumMod val="50000"/>
                  </a:schemeClr>
                </a:solidFill>
              </a:rPr>
              <a:t>, pohybem nebo konečným užitím zboží převáženého </a:t>
            </a:r>
            <a:r>
              <a:rPr lang="cs-CZ" sz="1900" b="1" dirty="0">
                <a:solidFill>
                  <a:schemeClr val="accent1">
                    <a:lumMod val="50000"/>
                  </a:schemeClr>
                </a:solidFill>
              </a:rPr>
              <a:t>mezi celním územím Unie a zeměmi </a:t>
            </a:r>
            <a:r>
              <a:rPr lang="cs-CZ" sz="1900" dirty="0">
                <a:solidFill>
                  <a:schemeClr val="accent1">
                    <a:lumMod val="50000"/>
                  </a:schemeClr>
                </a:solidFill>
              </a:rPr>
              <a:t>či územími </a:t>
            </a:r>
            <a:r>
              <a:rPr lang="cs-CZ" sz="1900" b="1" dirty="0">
                <a:solidFill>
                  <a:schemeClr val="accent1">
                    <a:lumMod val="50000"/>
                  </a:schemeClr>
                </a:solidFill>
              </a:rPr>
              <a:t>mimo toto území </a:t>
            </a:r>
            <a:r>
              <a:rPr lang="cs-CZ" sz="1900" dirty="0">
                <a:solidFill>
                  <a:schemeClr val="accent1">
                    <a:lumMod val="50000"/>
                  </a:schemeClr>
                </a:solidFill>
              </a:rPr>
              <a:t>a v souvislosti s </a:t>
            </a:r>
            <a:r>
              <a:rPr lang="cs-CZ" sz="1900" b="1" dirty="0">
                <a:solidFill>
                  <a:schemeClr val="accent1">
                    <a:lumMod val="50000"/>
                  </a:schemeClr>
                </a:solidFill>
              </a:rPr>
              <a:t>výskytem zboží, které není zbožím Unie</a:t>
            </a:r>
            <a:r>
              <a:rPr lang="cs-CZ" sz="1900" dirty="0">
                <a:solidFill>
                  <a:schemeClr val="accent1">
                    <a:lumMod val="50000"/>
                  </a:schemeClr>
                </a:solidFill>
              </a:rPr>
              <a:t>, na celním území Unie a která by:...</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…ohrozila </a:t>
            </a:r>
            <a:r>
              <a:rPr lang="cs-CZ" sz="1900" b="1" dirty="0">
                <a:solidFill>
                  <a:schemeClr val="accent1">
                    <a:lumMod val="50000"/>
                  </a:schemeClr>
                </a:solidFill>
              </a:rPr>
              <a:t>finanční zájmy Unie a</a:t>
            </a:r>
            <a:r>
              <a:rPr lang="cs-CZ" sz="1900" dirty="0">
                <a:solidFill>
                  <a:schemeClr val="accent1">
                    <a:lumMod val="50000"/>
                  </a:schemeClr>
                </a:solidFill>
              </a:rPr>
              <a:t> jejích </a:t>
            </a:r>
            <a:r>
              <a:rPr lang="cs-CZ" sz="1900" b="1" dirty="0">
                <a:solidFill>
                  <a:schemeClr val="accent1">
                    <a:lumMod val="50000"/>
                  </a:schemeClr>
                </a:solidFill>
              </a:rPr>
              <a:t>členských států</a:t>
            </a:r>
            <a:r>
              <a:rPr lang="cs-CZ" sz="1900" dirty="0">
                <a:solidFill>
                  <a:schemeClr val="accent1">
                    <a:lumMod val="50000"/>
                  </a:schemeClr>
                </a:solidFill>
              </a:rPr>
              <a:t>;</a:t>
            </a:r>
            <a:endParaRPr lang="cs-CZ" sz="1900" b="1"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…představovala hrozbu pro </a:t>
            </a:r>
            <a:r>
              <a:rPr lang="cs-CZ" sz="1900" b="1" dirty="0">
                <a:solidFill>
                  <a:schemeClr val="accent1">
                    <a:lumMod val="50000"/>
                  </a:schemeClr>
                </a:solidFill>
              </a:rPr>
              <a:t>bezpečnost a zabezpečení Unie </a:t>
            </a:r>
            <a:r>
              <a:rPr lang="cs-CZ" sz="1900" dirty="0">
                <a:solidFill>
                  <a:schemeClr val="accent1">
                    <a:lumMod val="50000"/>
                  </a:schemeClr>
                </a:solidFill>
              </a:rPr>
              <a:t>a osob 	pobývajících na jejím území, pro zdraví lidí, zvířat nebo rostlin, pro životní 	prostředí nebo spotřebitele.</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33857569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Vzorové obchodní případy (2)</a:t>
            </a:r>
          </a:p>
        </p:txBody>
      </p:sp>
      <p:sp>
        <p:nvSpPr>
          <p:cNvPr id="10243" name="Zástupný symbol pro obsah 2"/>
          <p:cNvSpPr>
            <a:spLocks noGrp="1"/>
          </p:cNvSpPr>
          <p:nvPr>
            <p:ph sz="quarter" idx="4294967295"/>
          </p:nvPr>
        </p:nvSpPr>
        <p:spPr>
          <a:xfrm>
            <a:off x="0" y="475347"/>
            <a:ext cx="9144000" cy="5907305"/>
          </a:xfrm>
          <a:prstGeom prst="rect">
            <a:avLst/>
          </a:prstGeom>
        </p:spPr>
        <p:txBody>
          <a:bodyPr/>
          <a:lstStyle/>
          <a:p>
            <a:pPr marL="176212" lvl="3" indent="0" algn="just">
              <a:spcBef>
                <a:spcPts val="0"/>
              </a:spcBef>
              <a:spcAft>
                <a:spcPts val="0"/>
              </a:spcAft>
              <a:buClr>
                <a:srgbClr val="4E67C8">
                  <a:lumMod val="50000"/>
                </a:srgbClr>
              </a:buClr>
              <a:buNone/>
            </a:pPr>
            <a:r>
              <a:rPr lang="cs-CZ" sz="2200" b="1" dirty="0">
                <a:solidFill>
                  <a:srgbClr val="4E67C8">
                    <a:lumMod val="50000"/>
                  </a:srgbClr>
                </a:solidFill>
              </a:rPr>
              <a:t>Dovoz z UK do ČR </a:t>
            </a:r>
            <a:r>
              <a:rPr lang="cs-CZ" sz="2200" dirty="0">
                <a:solidFill>
                  <a:srgbClr val="4E67C8">
                    <a:lumMod val="50000"/>
                  </a:srgbClr>
                </a:solidFill>
              </a:rPr>
              <a:t>– „pravá britská marmeláda z citrusových plodů, obsah cukru nepřesahující 13 % hmotnostních“     (2) </a:t>
            </a:r>
          </a:p>
          <a:p>
            <a:pPr marL="519112" lvl="3" indent="-342900" algn="just">
              <a:spcBef>
                <a:spcPts val="0"/>
              </a:spcBef>
              <a:spcAft>
                <a:spcPts val="0"/>
              </a:spcAft>
              <a:buClr>
                <a:srgbClr val="4E67C8">
                  <a:lumMod val="50000"/>
                </a:srgbClr>
              </a:buClr>
              <a:buFontTx/>
              <a:buChar char="-"/>
            </a:pPr>
            <a:r>
              <a:rPr lang="cs-CZ" sz="2000" dirty="0">
                <a:solidFill>
                  <a:srgbClr val="4E67C8">
                    <a:lumMod val="50000"/>
                  </a:srgbClr>
                </a:solidFill>
              </a:rPr>
              <a:t>Příslušná osoba z dodavatelsko-logistického řetězce, zpravidla dopravce nebo jeho zástupce, podá v příslušných lhůtách ENS CÚ příslušnému místu vstupu do EU (Calais). To platí „paušálně“ pro </a:t>
            </a:r>
            <a:r>
              <a:rPr lang="cs-CZ" sz="2000" dirty="0" err="1">
                <a:solidFill>
                  <a:srgbClr val="4E67C8">
                    <a:lumMod val="50000"/>
                  </a:srgbClr>
                </a:solidFill>
              </a:rPr>
              <a:t>Eurotunel</a:t>
            </a:r>
            <a:r>
              <a:rPr lang="cs-CZ" sz="2000" dirty="0">
                <a:solidFill>
                  <a:srgbClr val="4E67C8">
                    <a:lumMod val="50000"/>
                  </a:srgbClr>
                </a:solidFill>
              </a:rPr>
              <a:t>, při použití trajektu podává ENS zpravidla přímo jeho provozovatel na základě údajů poskytnutých při rezervaci/při příjezdu na dané místo v UK;</a:t>
            </a:r>
          </a:p>
          <a:p>
            <a:pPr marL="519112" lvl="3" indent="-342900" algn="just">
              <a:spcBef>
                <a:spcPts val="0"/>
              </a:spcBef>
              <a:spcAft>
                <a:spcPts val="0"/>
              </a:spcAft>
              <a:buClr>
                <a:srgbClr val="4E67C8">
                  <a:lumMod val="50000"/>
                </a:srgbClr>
              </a:buClr>
              <a:buFontTx/>
              <a:buChar char="-"/>
            </a:pPr>
            <a:r>
              <a:rPr lang="cs-CZ" sz="2000" dirty="0">
                <a:solidFill>
                  <a:srgbClr val="4E67C8">
                    <a:lumMod val="50000"/>
                  </a:srgbClr>
                </a:solidFill>
              </a:rPr>
              <a:t>Nebylo-li podáno TCP v rámci společného tranzitu, příslušná osoba z dodavatelsko-logistického řetězce, zpravidla však její zástupce, podá nejlépe předem TCP v rámci tranzitu Unie (T1), pokrývající přepravu z CÚ odeslání ve státě vstupu do EU (Calais) na CÚ určení v ČR (CÚ pro Středočeský kraj), vytiskne TDD/TBDD a předá jej řidiči;</a:t>
            </a:r>
          </a:p>
          <a:p>
            <a:pPr marL="519112" lvl="3" indent="-342900" algn="just">
              <a:spcBef>
                <a:spcPts val="0"/>
              </a:spcBef>
              <a:spcAft>
                <a:spcPts val="0"/>
              </a:spcAft>
              <a:buClr>
                <a:srgbClr val="4E67C8">
                  <a:lumMod val="50000"/>
                </a:srgbClr>
              </a:buClr>
              <a:buFontTx/>
              <a:buChar char="-"/>
            </a:pPr>
            <a:r>
              <a:rPr lang="cs-CZ" sz="2000" dirty="0">
                <a:solidFill>
                  <a:srgbClr val="4E67C8">
                    <a:lumMod val="50000"/>
                  </a:srgbClr>
                </a:solidFill>
              </a:rPr>
              <a:t>Pro vstup na území hrabství Kent (průjezd) je třeba využít službu „</a:t>
            </a:r>
            <a:r>
              <a:rPr lang="cs-CZ" sz="2000" dirty="0" err="1">
                <a:solidFill>
                  <a:srgbClr val="4E67C8">
                    <a:lumMod val="50000"/>
                  </a:srgbClr>
                </a:solidFill>
              </a:rPr>
              <a:t>Check</a:t>
            </a:r>
            <a:r>
              <a:rPr lang="cs-CZ" sz="2000" dirty="0">
                <a:solidFill>
                  <a:srgbClr val="4E67C8">
                    <a:lumMod val="50000"/>
                  </a:srgbClr>
                </a:solidFill>
              </a:rPr>
              <a:t> </a:t>
            </a:r>
            <a:r>
              <a:rPr lang="cs-CZ" sz="2000" dirty="0" err="1">
                <a:solidFill>
                  <a:srgbClr val="4E67C8">
                    <a:lumMod val="50000"/>
                  </a:srgbClr>
                </a:solidFill>
              </a:rPr>
              <a:t>an</a:t>
            </a:r>
            <a:r>
              <a:rPr lang="cs-CZ" sz="2000" dirty="0">
                <a:solidFill>
                  <a:srgbClr val="4E67C8">
                    <a:lumMod val="50000"/>
                  </a:srgbClr>
                </a:solidFill>
              </a:rPr>
              <a:t> HGV </a:t>
            </a:r>
            <a:r>
              <a:rPr lang="cs-CZ" sz="2000" dirty="0" err="1">
                <a:solidFill>
                  <a:srgbClr val="4E67C8">
                    <a:lumMod val="50000"/>
                  </a:srgbClr>
                </a:solidFill>
              </a:rPr>
              <a:t>is</a:t>
            </a:r>
            <a:r>
              <a:rPr lang="cs-CZ" sz="2000" dirty="0">
                <a:solidFill>
                  <a:srgbClr val="4E67C8">
                    <a:lumMod val="50000"/>
                  </a:srgbClr>
                </a:solidFill>
              </a:rPr>
              <a:t> </a:t>
            </a:r>
            <a:r>
              <a:rPr lang="cs-CZ" sz="2000" dirty="0" err="1">
                <a:solidFill>
                  <a:srgbClr val="4E67C8">
                    <a:lumMod val="50000"/>
                  </a:srgbClr>
                </a:solidFill>
              </a:rPr>
              <a:t>ready</a:t>
            </a:r>
            <a:r>
              <a:rPr lang="cs-CZ" sz="2000" dirty="0">
                <a:solidFill>
                  <a:srgbClr val="4E67C8">
                    <a:lumMod val="50000"/>
                  </a:srgbClr>
                </a:solidFill>
              </a:rPr>
              <a:t> to </a:t>
            </a:r>
            <a:r>
              <a:rPr lang="cs-CZ" sz="2000" dirty="0" err="1">
                <a:solidFill>
                  <a:srgbClr val="4E67C8">
                    <a:lumMod val="50000"/>
                  </a:srgbClr>
                </a:solidFill>
              </a:rPr>
              <a:t>cross</a:t>
            </a:r>
            <a:r>
              <a:rPr lang="cs-CZ" sz="2000" dirty="0">
                <a:solidFill>
                  <a:srgbClr val="4E67C8">
                    <a:lumMod val="50000"/>
                  </a:srgbClr>
                </a:solidFill>
              </a:rPr>
              <a:t> </a:t>
            </a:r>
            <a:r>
              <a:rPr lang="cs-CZ" sz="2000" dirty="0" err="1">
                <a:solidFill>
                  <a:srgbClr val="4E67C8">
                    <a:lumMod val="50000"/>
                  </a:srgbClr>
                </a:solidFill>
              </a:rPr>
              <a:t>the</a:t>
            </a:r>
            <a:r>
              <a:rPr lang="cs-CZ" sz="2000" dirty="0">
                <a:solidFill>
                  <a:srgbClr val="4E67C8">
                    <a:lumMod val="50000"/>
                  </a:srgbClr>
                </a:solidFill>
              </a:rPr>
              <a:t> </a:t>
            </a:r>
            <a:r>
              <a:rPr lang="cs-CZ" sz="2000" dirty="0" err="1">
                <a:solidFill>
                  <a:srgbClr val="4E67C8">
                    <a:lumMod val="50000"/>
                  </a:srgbClr>
                </a:solidFill>
              </a:rPr>
              <a:t>border</a:t>
            </a:r>
            <a:r>
              <a:rPr lang="cs-CZ" sz="2000" dirty="0">
                <a:solidFill>
                  <a:srgbClr val="4E67C8">
                    <a:lumMod val="50000"/>
                  </a:srgbClr>
                </a:solidFill>
              </a:rPr>
              <a:t>“ a jejím prostřednictvím současně získat tzv. Kent Access Permit – jsou vyžadovány i EU celní formality;</a:t>
            </a:r>
          </a:p>
          <a:p>
            <a:pPr marL="519112" lvl="3" indent="-342900" algn="just">
              <a:spcBef>
                <a:spcPts val="0"/>
              </a:spcBef>
              <a:spcAft>
                <a:spcPts val="0"/>
              </a:spcAft>
              <a:buClr>
                <a:srgbClr val="4E67C8">
                  <a:lumMod val="50000"/>
                </a:srgbClr>
              </a:buClr>
              <a:buFontTx/>
              <a:buChar char="-"/>
            </a:pPr>
            <a:r>
              <a:rPr lang="cs-CZ" sz="2000" dirty="0">
                <a:solidFill>
                  <a:srgbClr val="4E67C8">
                    <a:lumMod val="50000"/>
                  </a:srgbClr>
                </a:solidFill>
              </a:rPr>
              <a:t>Řidič musí nejpozději na rozhodném místě v UK s ohledem na místní podmínky (vjezd do </a:t>
            </a:r>
            <a:r>
              <a:rPr lang="cs-CZ" sz="2000" dirty="0" err="1">
                <a:solidFill>
                  <a:srgbClr val="4E67C8">
                    <a:lumMod val="50000"/>
                  </a:srgbClr>
                </a:solidFill>
              </a:rPr>
              <a:t>Eurotunelu</a:t>
            </a:r>
            <a:r>
              <a:rPr lang="cs-CZ" sz="2000" dirty="0">
                <a:solidFill>
                  <a:srgbClr val="4E67C8">
                    <a:lumMod val="50000"/>
                  </a:srgbClr>
                </a:solidFill>
              </a:rPr>
              <a:t>/nalodění na trajekt) disponovat odkazy - elektronickými/MRN/čárovými kódy na VDD/TDD - na všechny výše uvedené celní formality a na vyžádání je předložit provozovateli infrastruktury/celním orgánům, a to v rámci tamních řešení (např. FR logistická obálka);</a:t>
            </a: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176212" lvl="3" indent="0" algn="just">
              <a:spcBef>
                <a:spcPts val="0"/>
              </a:spcBef>
              <a:spcAft>
                <a:spcPts val="0"/>
              </a:spcAft>
              <a:buClr>
                <a:srgbClr val="4E67C8">
                  <a:lumMod val="50000"/>
                </a:srgbClr>
              </a:buClr>
              <a:buNone/>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23204148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Vzorové obchodní případy (3)</a:t>
            </a:r>
          </a:p>
        </p:txBody>
      </p:sp>
      <p:sp>
        <p:nvSpPr>
          <p:cNvPr id="10243" name="Zástupný symbol pro obsah 2"/>
          <p:cNvSpPr>
            <a:spLocks noGrp="1"/>
          </p:cNvSpPr>
          <p:nvPr>
            <p:ph sz="quarter" idx="4294967295"/>
          </p:nvPr>
        </p:nvSpPr>
        <p:spPr>
          <a:xfrm>
            <a:off x="0" y="475347"/>
            <a:ext cx="9144000" cy="5907305"/>
          </a:xfrm>
          <a:prstGeom prst="rect">
            <a:avLst/>
          </a:prstGeom>
        </p:spPr>
        <p:txBody>
          <a:bodyPr/>
          <a:lstStyle/>
          <a:p>
            <a:pPr marL="176212" lvl="3" indent="0" algn="just">
              <a:spcBef>
                <a:spcPts val="0"/>
              </a:spcBef>
              <a:spcAft>
                <a:spcPts val="0"/>
              </a:spcAft>
              <a:buClr>
                <a:srgbClr val="4E67C8">
                  <a:lumMod val="50000"/>
                </a:srgbClr>
              </a:buClr>
              <a:buNone/>
            </a:pPr>
            <a:r>
              <a:rPr lang="cs-CZ" sz="2400" b="1" dirty="0">
                <a:solidFill>
                  <a:srgbClr val="4E67C8">
                    <a:lumMod val="50000"/>
                  </a:srgbClr>
                </a:solidFill>
              </a:rPr>
              <a:t>Dovoz z UK do ČR </a:t>
            </a:r>
            <a:r>
              <a:rPr lang="cs-CZ" sz="2400" dirty="0">
                <a:solidFill>
                  <a:srgbClr val="4E67C8">
                    <a:lumMod val="50000"/>
                  </a:srgbClr>
                </a:solidFill>
              </a:rPr>
              <a:t>– „pravá britská marmeláda z citrusových plodů, obsah cukru nepřesahující 13 % hmotnostních“     (3) </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Nebude-li zboží předmětem kontroly na výstupu z UK a/nebo vstupu do EU, pokračuje plynule dle pokynů systému řízení dopravy a dále pak v režimu tranzitu (společném nebo tranzitu Unie), tj. pod celním dohledem, přes další členské státy EU v cestě do ČR;</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CZ kupující/dovozce musí být předem registrován k EU (CZ) číslu EORI jakýmkoli CÚ v ČR, aby mohl vystupovat jako dovozce a deklarant;</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V souvislosti s ukončením režimu tranzit, případně současně s přijetím CP na propuštění do volného oběhu se zboží předkládá celním orgánům v ČR (na CÚ určení – celní prostor konkrétního územního pracoviště CÚ pro Středočeský kraj, případně schválené místo – běžný vs. zjednodušený postup);</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CZ dovozce sám, případně jeho zástupce, podá prostřednictvím CZ elektronického dovozního systému CP na propuštění do volného oběhu;</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V souvislosti s propuštěním do volného oběhu v ČR je vyměřeno clo ve výši 21,6 % z celní hodnoty (sazební zařazení 2007 91 90 00) a vyměřena/přiznána (neplátce/plátce) DPH při dovozu zboží ve výši 15 % (první snížená sazba);</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Až po zajištění (poskytnutí jistoty) nebo zaplacení vyměřené částky cla příp. DPH je umožněno volné nakládání se zbožím v režii dovozce.</a:t>
            </a: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176212" lvl="3" indent="0" algn="just">
              <a:spcBef>
                <a:spcPts val="0"/>
              </a:spcBef>
              <a:spcAft>
                <a:spcPts val="0"/>
              </a:spcAft>
              <a:buClr>
                <a:srgbClr val="4E67C8">
                  <a:lumMod val="50000"/>
                </a:srgbClr>
              </a:buClr>
              <a:buNone/>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22856963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Vzorové obchodní případy (4)</a:t>
            </a:r>
          </a:p>
        </p:txBody>
      </p:sp>
      <p:sp>
        <p:nvSpPr>
          <p:cNvPr id="10243" name="Zástupný symbol pro obsah 2"/>
          <p:cNvSpPr>
            <a:spLocks noGrp="1"/>
          </p:cNvSpPr>
          <p:nvPr>
            <p:ph sz="quarter" idx="4294967295"/>
          </p:nvPr>
        </p:nvSpPr>
        <p:spPr>
          <a:xfrm>
            <a:off x="0" y="548680"/>
            <a:ext cx="9144000" cy="5907305"/>
          </a:xfrm>
          <a:prstGeom prst="rect">
            <a:avLst/>
          </a:prstGeom>
        </p:spPr>
        <p:txBody>
          <a:bodyPr/>
          <a:lstStyle/>
          <a:p>
            <a:pPr marL="176212" lvl="3" indent="0" algn="just">
              <a:spcBef>
                <a:spcPts val="0"/>
              </a:spcBef>
              <a:spcAft>
                <a:spcPts val="0"/>
              </a:spcAft>
              <a:buClr>
                <a:srgbClr val="4E67C8">
                  <a:lumMod val="50000"/>
                </a:srgbClr>
              </a:buClr>
              <a:buNone/>
            </a:pPr>
            <a:r>
              <a:rPr lang="cs-CZ" sz="2400" b="1" dirty="0">
                <a:solidFill>
                  <a:srgbClr val="4E67C8">
                    <a:lumMod val="50000"/>
                  </a:srgbClr>
                </a:solidFill>
              </a:rPr>
              <a:t>Vývoz z ČR do UK </a:t>
            </a:r>
            <a:r>
              <a:rPr lang="cs-CZ" sz="2400" dirty="0">
                <a:solidFill>
                  <a:srgbClr val="4E67C8">
                    <a:lumMod val="50000"/>
                  </a:srgbClr>
                </a:solidFill>
              </a:rPr>
              <a:t>– „Převodovky a převodové skříně nikoliv pro průmyslovou montáž vozidel“     (1) </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CZ prodávající/vývozce musí být předem registrován k EU (CZ) číslu EORI jakýmkoli CÚ v ČR, aby mohl vystupovat jako vývozce a deklarant;</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CZ vývozce sám, případně jeho zástupce, podá prostřednictvím CZ elektronického vývozního systému ECS EU vývozní CP obsahující  též data EU EXS příslušnému CÚ vývozu (CÚ pro Středočeský kraj) s automatickým informováním CÚ výstupu (Calais), vytiskne VDD a ten předá řidiči;</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Není-li zboží v této souvislosti předmětem CZ kontroly, může být zahájena přeprava na místo výstupu z EU (Calais);</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Řidič musí nejpozději na rozhodném místě v EU s ohledem na místní podmínky (vjezd do </a:t>
            </a:r>
            <a:r>
              <a:rPr lang="cs-CZ" sz="2100" dirty="0" err="1">
                <a:solidFill>
                  <a:srgbClr val="4E67C8">
                    <a:lumMod val="50000"/>
                  </a:srgbClr>
                </a:solidFill>
              </a:rPr>
              <a:t>Eurotunelu</a:t>
            </a:r>
            <a:r>
              <a:rPr lang="cs-CZ" sz="2100" dirty="0">
                <a:solidFill>
                  <a:srgbClr val="4E67C8">
                    <a:lumMod val="50000"/>
                  </a:srgbClr>
                </a:solidFill>
              </a:rPr>
              <a:t>/nalodění na trajekt) disponovat odkazem - elektronickým/MRN/čárovými kódy na VDD na vývozní CP a na vyžádání je předložit provozovateli infrastruktury/celním orgánům, a to v rámci tamních řešení (např. FR logistická obálka);</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Jelikož se z pohledu UK nejedná o kontrolované zboží ani není použit společný tranzit či jiné celní doklady (např. karnety TIR či ATA), není třeba ještě na území EU prokazovat předem (elektronicky) splnění UK celních formalit včetně zápisu do systému GVMS; </a:t>
            </a:r>
          </a:p>
          <a:p>
            <a:pPr marL="176212" lvl="3" indent="0" algn="just">
              <a:spcBef>
                <a:spcPts val="0"/>
              </a:spcBef>
              <a:spcAft>
                <a:spcPts val="0"/>
              </a:spcAft>
              <a:buClr>
                <a:srgbClr val="4E67C8">
                  <a:lumMod val="50000"/>
                </a:srgbClr>
              </a:buClr>
              <a:buNone/>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17305532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133349" indent="0" algn="ctr">
              <a:buClr>
                <a:srgbClr val="002060"/>
              </a:buClr>
              <a:buNone/>
              <a:defRPr/>
            </a:pPr>
            <a:r>
              <a:rPr lang="cs-CZ" altLang="cs-CZ" sz="3400" dirty="0">
                <a:solidFill>
                  <a:schemeClr val="accent1">
                    <a:lumMod val="50000"/>
                  </a:schemeClr>
                </a:solidFill>
              </a:rPr>
              <a:t>Vzorové obchodní případy (5)</a:t>
            </a:r>
          </a:p>
        </p:txBody>
      </p:sp>
      <p:sp>
        <p:nvSpPr>
          <p:cNvPr id="10243" name="Zástupný symbol pro obsah 2"/>
          <p:cNvSpPr>
            <a:spLocks noGrp="1"/>
          </p:cNvSpPr>
          <p:nvPr>
            <p:ph sz="quarter" idx="4294967295"/>
          </p:nvPr>
        </p:nvSpPr>
        <p:spPr>
          <a:xfrm>
            <a:off x="0" y="548680"/>
            <a:ext cx="9144000" cy="5907305"/>
          </a:xfrm>
          <a:prstGeom prst="rect">
            <a:avLst/>
          </a:prstGeom>
        </p:spPr>
        <p:txBody>
          <a:bodyPr/>
          <a:lstStyle/>
          <a:p>
            <a:pPr marL="176212" lvl="3" indent="0" algn="just">
              <a:spcBef>
                <a:spcPts val="0"/>
              </a:spcBef>
              <a:spcAft>
                <a:spcPts val="0"/>
              </a:spcAft>
              <a:buClr>
                <a:srgbClr val="4E67C8">
                  <a:lumMod val="50000"/>
                </a:srgbClr>
              </a:buClr>
              <a:buNone/>
            </a:pPr>
            <a:r>
              <a:rPr lang="cs-CZ" sz="2400" b="1" dirty="0">
                <a:solidFill>
                  <a:srgbClr val="4E67C8">
                    <a:lumMod val="50000"/>
                  </a:srgbClr>
                </a:solidFill>
              </a:rPr>
              <a:t>Vývoz z ČR do UK </a:t>
            </a:r>
            <a:r>
              <a:rPr lang="cs-CZ" sz="2400" dirty="0">
                <a:solidFill>
                  <a:srgbClr val="4E67C8">
                    <a:lumMod val="50000"/>
                  </a:srgbClr>
                </a:solidFill>
              </a:rPr>
              <a:t>– „Převodovky a převodové skříně nikoliv pro průmyslovou montáž vozidel“     (2) </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Nebude-li zboží předmětem kontroly na výstupu z EU, pokračuje plynule dle pokynů provozovatele infrastruktury do UK; výstup z EU je postupnou komunikací mezi systémy automaticky potvrzen až na CÚ vývozu v ČR a tuto informaci má následně automaticky k dispozici též příslušný finanční úřad;</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UK kupující/dovozce musí být předem registrován k UK číslu EORI, přičemž právě toto číslo EORI, které by měl mít řidič každopádně k dispozici (např. na faktuře) by mělo být postačující i pro jakékoli případné kontroly v UK stran legálnosti  předmětného dovozu (vstupu, přepravy a předání dovozci);</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UK dovozce zpravidla sám propustí zboží do tamního volného oběhu zápisem do svých záznamů, jehož obsah (údaje) paušálně stanovily orgány UK, čímž je umožněno volné nakládání se zbožím v režii dovozce; </a:t>
            </a:r>
          </a:p>
          <a:p>
            <a:pPr marL="519112" lvl="3" indent="-342900" algn="just">
              <a:spcBef>
                <a:spcPts val="0"/>
              </a:spcBef>
              <a:spcAft>
                <a:spcPts val="0"/>
              </a:spcAft>
              <a:buClr>
                <a:srgbClr val="4E67C8">
                  <a:lumMod val="50000"/>
                </a:srgbClr>
              </a:buClr>
              <a:buFontTx/>
              <a:buChar char="-"/>
            </a:pPr>
            <a:r>
              <a:rPr lang="cs-CZ" sz="2100" dirty="0">
                <a:solidFill>
                  <a:srgbClr val="4E67C8">
                    <a:lumMod val="50000"/>
                  </a:srgbClr>
                </a:solidFill>
              </a:rPr>
              <a:t>Ve lhůtě nepřesahující 175 dnů (6 měsíců) dovozce sám, případně jeho zástupce, podá prostřednictvím UK elektronického dovozního systému doplňkové CP na propuštění do volného oběhu, přičemž bude vyměřeno clo ve výši 4 % z celní hodnoty (sazební zařazení 8708 40 50) a vyměřena/přiznána (neplátce/plátce) DPH při dovozu zboží ve výši 20 % (tamní základní sazba).</a:t>
            </a:r>
          </a:p>
          <a:p>
            <a:pPr marL="176212" lvl="3" indent="0" algn="just">
              <a:spcBef>
                <a:spcPts val="0"/>
              </a:spcBef>
              <a:spcAft>
                <a:spcPts val="0"/>
              </a:spcAft>
              <a:buClr>
                <a:srgbClr val="4E67C8">
                  <a:lumMod val="50000"/>
                </a:srgbClr>
              </a:buClr>
              <a:buNone/>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Tx/>
              <a:buChar char="-"/>
            </a:pPr>
            <a:endParaRPr lang="cs-CZ" sz="2100" dirty="0">
              <a:solidFill>
                <a:srgbClr val="4E67C8">
                  <a:lumMod val="50000"/>
                </a:srgbClr>
              </a:solidFill>
            </a:endParaRPr>
          </a:p>
          <a:p>
            <a:pPr marL="519112" lvl="3" indent="-342900" algn="just">
              <a:spcBef>
                <a:spcPts val="0"/>
              </a:spcBef>
              <a:spcAft>
                <a:spcPts val="0"/>
              </a:spcAft>
              <a:buClr>
                <a:srgbClr val="4E67C8">
                  <a:lumMod val="50000"/>
                </a:srgbClr>
              </a:buClr>
              <a:buFont typeface="Arial" panose="020B0604020202020204" pitchFamily="34" charset="0"/>
              <a:buChar char="•"/>
            </a:pPr>
            <a:endParaRPr lang="cs-CZ" sz="21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8445507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60695"/>
            <a:ext cx="7334200" cy="648072"/>
          </a:xfrm>
        </p:spPr>
        <p:txBody>
          <a:bodyPr/>
          <a:lstStyle/>
          <a:p>
            <a:pPr marL="452437" indent="0" algn="ctr" eaLnBrk="1" hangingPunct="1">
              <a:buClr>
                <a:srgbClr val="002060"/>
              </a:buClr>
              <a:buFont typeface="Georgia" panose="02040502050405020303" pitchFamily="18" charset="0"/>
              <a:buNone/>
              <a:defRPr/>
            </a:pPr>
            <a:r>
              <a:rPr lang="cs-CZ" altLang="cs-CZ" sz="3600" dirty="0">
                <a:solidFill>
                  <a:schemeClr val="accent1">
                    <a:lumMod val="50000"/>
                  </a:schemeClr>
                </a:solidFill>
              </a:rPr>
              <a:t>Základní informace/odkazy (1)</a:t>
            </a:r>
          </a:p>
        </p:txBody>
      </p:sp>
      <p:sp>
        <p:nvSpPr>
          <p:cNvPr id="10243" name="Zástupný symbol pro obsah 2"/>
          <p:cNvSpPr>
            <a:spLocks noGrp="1"/>
          </p:cNvSpPr>
          <p:nvPr>
            <p:ph sz="quarter" idx="4294967295"/>
          </p:nvPr>
        </p:nvSpPr>
        <p:spPr>
          <a:xfrm>
            <a:off x="0" y="529295"/>
            <a:ext cx="8946703" cy="5575669"/>
          </a:xfrm>
          <a:prstGeom prst="rect">
            <a:avLst/>
          </a:prstGeom>
        </p:spPr>
        <p:txBody>
          <a:bodyPr/>
          <a:lstStyle/>
          <a:p>
            <a:pPr algn="just">
              <a:buFont typeface="Arial" panose="020B0604020202020204" pitchFamily="34" charset="0"/>
              <a:buChar char="•"/>
            </a:pPr>
            <a:r>
              <a:rPr lang="cs-CZ" sz="2000" b="1" dirty="0">
                <a:solidFill>
                  <a:schemeClr val="accent1">
                    <a:lumMod val="50000"/>
                  </a:schemeClr>
                </a:solidFill>
              </a:rPr>
              <a:t>Obecné informace o brexitu - </a:t>
            </a:r>
            <a:r>
              <a:rPr lang="cs-CZ" sz="2000" dirty="0">
                <a:solidFill>
                  <a:schemeClr val="accent1">
                    <a:lumMod val="50000"/>
                  </a:schemeClr>
                </a:solidFill>
                <a:hlinkClick r:id="rId3"/>
              </a:rPr>
              <a:t>https://www.celnisprava.cz/</a:t>
            </a:r>
            <a:r>
              <a:rPr lang="cs-CZ" sz="2000" dirty="0" err="1">
                <a:solidFill>
                  <a:schemeClr val="accent1">
                    <a:lumMod val="50000"/>
                  </a:schemeClr>
                </a:solidFill>
                <a:hlinkClick r:id="rId3"/>
              </a:rPr>
              <a:t>cz</a:t>
            </a:r>
            <a:r>
              <a:rPr lang="cs-CZ" sz="2000" dirty="0">
                <a:solidFill>
                  <a:schemeClr val="accent1">
                    <a:lumMod val="50000"/>
                  </a:schemeClr>
                </a:solidFill>
                <a:hlinkClick r:id="rId3"/>
              </a:rPr>
              <a:t>/</a:t>
            </a:r>
            <a:r>
              <a:rPr lang="cs-CZ" sz="2000" dirty="0" err="1">
                <a:solidFill>
                  <a:schemeClr val="accent1">
                    <a:lumMod val="50000"/>
                  </a:schemeClr>
                </a:solidFill>
                <a:hlinkClick r:id="rId3"/>
              </a:rPr>
              <a:t>Stranky</a:t>
            </a:r>
            <a:r>
              <a:rPr lang="cs-CZ" sz="2000" dirty="0">
                <a:solidFill>
                  <a:schemeClr val="accent1">
                    <a:lumMod val="50000"/>
                  </a:schemeClr>
                </a:solidFill>
                <a:hlinkClick r:id="rId3"/>
              </a:rPr>
              <a:t>/Informace-o-vystoupení-spojeného-království-velké-británie-a-severního-irska-z-evropské-unie-.aspx</a:t>
            </a:r>
            <a:r>
              <a:rPr lang="cs-CZ" sz="2000" dirty="0">
                <a:solidFill>
                  <a:schemeClr val="accent1">
                    <a:lumMod val="50000"/>
                  </a:schemeClr>
                </a:solidFill>
              </a:rPr>
              <a:t> a </a:t>
            </a:r>
            <a:r>
              <a:rPr lang="cs-CZ" sz="2000" dirty="0">
                <a:solidFill>
                  <a:schemeClr val="accent1">
                    <a:lumMod val="50000"/>
                  </a:schemeClr>
                </a:solidFill>
                <a:hlinkClick r:id="rId4"/>
              </a:rPr>
              <a:t>https://ec.europa.eu/info/european-union-and-united-kingdom-forging-new-partnership/future-partnership/getting-ready-end-transition-period_cs</a:t>
            </a:r>
            <a:r>
              <a:rPr lang="cs-CZ" sz="2000" dirty="0">
                <a:solidFill>
                  <a:schemeClr val="accent1">
                    <a:lumMod val="50000"/>
                  </a:schemeClr>
                </a:solidFill>
              </a:rPr>
              <a:t> </a:t>
            </a:r>
          </a:p>
          <a:p>
            <a:pPr algn="just">
              <a:buFont typeface="Arial" panose="020B0604020202020204" pitchFamily="34" charset="0"/>
              <a:buChar char="•"/>
            </a:pPr>
            <a:r>
              <a:rPr lang="cs-CZ" sz="2000" b="1" dirty="0">
                <a:solidFill>
                  <a:schemeClr val="accent1">
                    <a:lumMod val="50000"/>
                  </a:schemeClr>
                </a:solidFill>
              </a:rPr>
              <a:t>Informace a žádost o přidělení identifikátoru hospodářského subjektu (čísla EORI)  - </a:t>
            </a:r>
            <a:r>
              <a:rPr lang="cs-CZ" sz="2000" dirty="0">
                <a:solidFill>
                  <a:schemeClr val="accent1">
                    <a:lumMod val="50000"/>
                  </a:schemeClr>
                </a:solidFill>
                <a:hlinkClick r:id="rId5"/>
              </a:rPr>
              <a:t>https://www.celnisprava.cz/cz/clo/e-customs/eori/Stranky/default.aspx</a:t>
            </a:r>
            <a:endParaRPr lang="cs-CZ" sz="2000" dirty="0">
              <a:solidFill>
                <a:schemeClr val="accent1">
                  <a:lumMod val="50000"/>
                </a:schemeClr>
              </a:solidFill>
            </a:endParaRPr>
          </a:p>
          <a:p>
            <a:pPr algn="just">
              <a:buFont typeface="Arial" panose="020B0604020202020204" pitchFamily="34" charset="0"/>
              <a:buChar char="•"/>
            </a:pPr>
            <a:endParaRPr lang="cs-CZ" sz="2000" b="1" dirty="0">
              <a:solidFill>
                <a:schemeClr val="accent1">
                  <a:lumMod val="50000"/>
                </a:schemeClr>
              </a:solidFill>
            </a:endParaRPr>
          </a:p>
          <a:p>
            <a:pPr algn="just">
              <a:buFont typeface="Arial" panose="020B0604020202020204" pitchFamily="34" charset="0"/>
              <a:buChar char="•"/>
            </a:pPr>
            <a:r>
              <a:rPr lang="cs-CZ" sz="2000" b="1" dirty="0">
                <a:solidFill>
                  <a:schemeClr val="accent1">
                    <a:lumMod val="50000"/>
                  </a:schemeClr>
                </a:solidFill>
              </a:rPr>
              <a:t>Informace a žádost o povolení elektronické komunikace s celními úřady v České republice - </a:t>
            </a:r>
            <a:r>
              <a:rPr lang="cs-CZ" sz="2000" dirty="0">
                <a:solidFill>
                  <a:schemeClr val="accent1">
                    <a:lumMod val="50000"/>
                  </a:schemeClr>
                </a:solidFill>
                <a:hlinkClick r:id="rId6"/>
              </a:rPr>
              <a:t>https://www.celnisprava.cz/cz/clo/e-customs/podminky-elektronicke-komunikace/Stranky/default.aspx</a:t>
            </a:r>
            <a:endParaRPr lang="cs-CZ" sz="2000" dirty="0">
              <a:solidFill>
                <a:schemeClr val="accent1">
                  <a:lumMod val="50000"/>
                </a:schemeClr>
              </a:solidFill>
            </a:endParaRPr>
          </a:p>
          <a:p>
            <a:pPr marL="46037" indent="0" algn="just">
              <a:buNone/>
            </a:pPr>
            <a:endParaRPr lang="cs-CZ" sz="2000" dirty="0">
              <a:solidFill>
                <a:schemeClr val="accent1">
                  <a:lumMod val="50000"/>
                </a:schemeClr>
              </a:solidFill>
            </a:endParaRPr>
          </a:p>
          <a:p>
            <a:pPr algn="just">
              <a:buFont typeface="Arial" panose="020B0604020202020204" pitchFamily="34" charset="0"/>
              <a:buChar char="•"/>
            </a:pPr>
            <a:r>
              <a:rPr lang="cs-CZ" sz="2000" b="1" dirty="0">
                <a:solidFill>
                  <a:schemeClr val="accent1">
                    <a:lumMod val="50000"/>
                  </a:schemeClr>
                </a:solidFill>
              </a:rPr>
              <a:t>Informace k sazebnímu zařazení zboží - </a:t>
            </a:r>
            <a:r>
              <a:rPr lang="cs-CZ" sz="2000" dirty="0">
                <a:solidFill>
                  <a:schemeClr val="accent1">
                    <a:lumMod val="50000"/>
                  </a:schemeClr>
                </a:solidFill>
                <a:hlinkClick r:id="rId7"/>
              </a:rPr>
              <a:t>https://www.celnisprava.cz/cz/clo/sazebni-zarazeni-zbozi/Stranky/default.aspx</a:t>
            </a:r>
            <a:endParaRPr lang="cs-CZ" sz="2000" dirty="0">
              <a:solidFill>
                <a:schemeClr val="accent1">
                  <a:lumMod val="50000"/>
                </a:schemeClr>
              </a:solidFill>
            </a:endParaRPr>
          </a:p>
          <a:p>
            <a:pPr marL="46037" indent="0" algn="just">
              <a:buNone/>
            </a:pPr>
            <a:r>
              <a:rPr lang="cs-CZ" sz="2000" dirty="0">
                <a:solidFill>
                  <a:schemeClr val="accent1">
                    <a:lumMod val="50000"/>
                  </a:schemeClr>
                </a:solidFill>
              </a:rPr>
              <a:t> </a:t>
            </a:r>
          </a:p>
          <a:p>
            <a:pPr algn="just">
              <a:buFont typeface="Arial" panose="020B0604020202020204" pitchFamily="34" charset="0"/>
              <a:buChar char="•"/>
            </a:pPr>
            <a:r>
              <a:rPr lang="cs-CZ" sz="2000" b="1" dirty="0">
                <a:solidFill>
                  <a:schemeClr val="accent1">
                    <a:lumMod val="50000"/>
                  </a:schemeClr>
                </a:solidFill>
              </a:rPr>
              <a:t>Informace o celních sazbách při dovozu a o případných zákazech nebo omezeních při dovozu nebo vývozu konkrétního zboží (na základě jeho sazebního zařazení) - </a:t>
            </a:r>
            <a:r>
              <a:rPr lang="cs-CZ" sz="2000" dirty="0">
                <a:solidFill>
                  <a:schemeClr val="accent1">
                    <a:lumMod val="50000"/>
                  </a:schemeClr>
                </a:solidFill>
                <a:hlinkClick r:id="rId8"/>
              </a:rPr>
              <a:t>https://www.celnisprava.cz/cz/aplikace/Stranky/taric-cz.aspx</a:t>
            </a:r>
            <a:endParaRPr lang="cs-CZ" sz="2000" dirty="0">
              <a:solidFill>
                <a:schemeClr val="accent1">
                  <a:lumMod val="50000"/>
                </a:schemeClr>
              </a:solidFill>
            </a:endParaRPr>
          </a:p>
          <a:p>
            <a:pPr algn="just">
              <a:buFont typeface="Arial" panose="020B0604020202020204" pitchFamily="34" charset="0"/>
              <a:buChar char="•"/>
            </a:pPr>
            <a:endParaRPr lang="cs-CZ" sz="1800" dirty="0">
              <a:solidFill>
                <a:schemeClr val="accent1">
                  <a:lumMod val="50000"/>
                </a:schemeClr>
              </a:solidFill>
            </a:endParaRPr>
          </a:p>
          <a:p>
            <a:pPr algn="just">
              <a:buFont typeface="Arial" panose="020B0604020202020204" pitchFamily="34" charset="0"/>
              <a:buChar char="•"/>
            </a:pPr>
            <a:endParaRPr lang="cs-CZ" sz="1800" b="1" dirty="0">
              <a:solidFill>
                <a:schemeClr val="accent1">
                  <a:lumMod val="50000"/>
                </a:schemeClr>
              </a:solidFill>
            </a:endParaRPr>
          </a:p>
        </p:txBody>
      </p:sp>
    </p:spTree>
    <p:extLst>
      <p:ext uri="{BB962C8B-B14F-4D97-AF65-F5344CB8AC3E}">
        <p14:creationId xmlns:p14="http://schemas.microsoft.com/office/powerpoint/2010/main" val="28696933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5338" y="59593"/>
            <a:ext cx="7334200" cy="648072"/>
          </a:xfrm>
        </p:spPr>
        <p:txBody>
          <a:bodyPr/>
          <a:lstStyle/>
          <a:p>
            <a:pPr marL="452437" indent="0" algn="ctr" eaLnBrk="1" hangingPunct="1">
              <a:buClr>
                <a:srgbClr val="002060"/>
              </a:buClr>
              <a:buFont typeface="Georgia" panose="02040502050405020303" pitchFamily="18" charset="0"/>
              <a:buNone/>
              <a:defRPr/>
            </a:pPr>
            <a:r>
              <a:rPr lang="cs-CZ" altLang="cs-CZ" sz="3600" dirty="0">
                <a:solidFill>
                  <a:schemeClr val="accent1">
                    <a:lumMod val="50000"/>
                  </a:schemeClr>
                </a:solidFill>
              </a:rPr>
              <a:t>Základní informace/odkazy (2)</a:t>
            </a:r>
          </a:p>
        </p:txBody>
      </p:sp>
      <p:sp>
        <p:nvSpPr>
          <p:cNvPr id="10243" name="Zástupný symbol pro obsah 2"/>
          <p:cNvSpPr>
            <a:spLocks noGrp="1"/>
          </p:cNvSpPr>
          <p:nvPr>
            <p:ph sz="quarter" idx="4294967295"/>
          </p:nvPr>
        </p:nvSpPr>
        <p:spPr>
          <a:xfrm>
            <a:off x="0" y="671922"/>
            <a:ext cx="9144000" cy="5575669"/>
          </a:xfrm>
          <a:prstGeom prst="rect">
            <a:avLst/>
          </a:prstGeom>
        </p:spPr>
        <p:txBody>
          <a:bodyPr/>
          <a:lstStyle/>
          <a:p>
            <a:pPr algn="just">
              <a:buFont typeface="Arial" panose="020B0604020202020204" pitchFamily="34" charset="0"/>
              <a:buChar char="•"/>
            </a:pPr>
            <a:r>
              <a:rPr lang="cs-CZ" sz="1900" b="1" dirty="0">
                <a:solidFill>
                  <a:schemeClr val="accent1">
                    <a:lumMod val="50000"/>
                  </a:schemeClr>
                </a:solidFill>
              </a:rPr>
              <a:t>Informace o celních formalitách na straně FR - </a:t>
            </a:r>
            <a:r>
              <a:rPr lang="cs-CZ" sz="1900" dirty="0">
                <a:solidFill>
                  <a:schemeClr val="accent1">
                    <a:lumMod val="50000"/>
                  </a:schemeClr>
                </a:solidFill>
                <a:hlinkClick r:id="rId3"/>
              </a:rPr>
              <a:t>https://www.douane.gouv.fr/fiche/businesses-get-prepared-brexit</a:t>
            </a:r>
            <a:r>
              <a:rPr lang="cs-CZ" sz="1900" dirty="0">
                <a:solidFill>
                  <a:schemeClr val="accent1">
                    <a:lumMod val="50000"/>
                  </a:schemeClr>
                </a:solidFill>
              </a:rPr>
              <a:t> nebo (pro </a:t>
            </a:r>
            <a:r>
              <a:rPr lang="cs-CZ" sz="1900" dirty="0" err="1">
                <a:solidFill>
                  <a:schemeClr val="accent1">
                    <a:lumMod val="50000"/>
                  </a:schemeClr>
                </a:solidFill>
              </a:rPr>
              <a:t>Eurotunel</a:t>
            </a:r>
            <a:r>
              <a:rPr lang="cs-CZ" sz="1900" dirty="0">
                <a:solidFill>
                  <a:schemeClr val="accent1">
                    <a:lumMod val="50000"/>
                  </a:schemeClr>
                </a:solidFill>
              </a:rPr>
              <a:t>) </a:t>
            </a:r>
            <a:r>
              <a:rPr lang="cs-CZ" sz="1900" dirty="0">
                <a:solidFill>
                  <a:schemeClr val="accent1">
                    <a:lumMod val="50000"/>
                  </a:schemeClr>
                </a:solidFill>
                <a:hlinkClick r:id="rId4"/>
              </a:rPr>
              <a:t>https://www.eurotunnelfreight.com/uk/about/brexit-information-and-updates/</a:t>
            </a:r>
            <a:r>
              <a:rPr lang="cs-CZ" sz="1900" dirty="0">
                <a:solidFill>
                  <a:schemeClr val="accent1">
                    <a:lumMod val="50000"/>
                  </a:schemeClr>
                </a:solidFill>
              </a:rPr>
              <a:t> </a:t>
            </a:r>
          </a:p>
          <a:p>
            <a:pPr algn="just">
              <a:buFont typeface="Arial" panose="020B0604020202020204" pitchFamily="34" charset="0"/>
              <a:buChar char="•"/>
            </a:pPr>
            <a:r>
              <a:rPr lang="cs-CZ" sz="1900" b="1" dirty="0">
                <a:solidFill>
                  <a:srgbClr val="4E67C8">
                    <a:lumMod val="50000"/>
                  </a:srgbClr>
                </a:solidFill>
              </a:rPr>
              <a:t>Informace o celních formalitách na straně BE </a:t>
            </a:r>
            <a:r>
              <a:rPr lang="cs-CZ" sz="1900" b="1" dirty="0">
                <a:solidFill>
                  <a:schemeClr val="accent1">
                    <a:lumMod val="50000"/>
                  </a:schemeClr>
                </a:solidFill>
              </a:rPr>
              <a:t>- </a:t>
            </a:r>
            <a:r>
              <a:rPr lang="cs-CZ" sz="1900" dirty="0">
                <a:solidFill>
                  <a:schemeClr val="accent1">
                    <a:lumMod val="50000"/>
                  </a:schemeClr>
                </a:solidFill>
                <a:hlinkClick r:id="rId5"/>
              </a:rPr>
              <a:t>https://www.c-point.be/en/services?search%5bservice_category%5d%5b0%5d=Customs</a:t>
            </a:r>
            <a:r>
              <a:rPr lang="cs-CZ" sz="1900" dirty="0">
                <a:solidFill>
                  <a:schemeClr val="accent1">
                    <a:lumMod val="50000"/>
                  </a:schemeClr>
                </a:solidFill>
              </a:rPr>
              <a:t> nebo </a:t>
            </a:r>
            <a:r>
              <a:rPr lang="cs-CZ" sz="1900" dirty="0">
                <a:solidFill>
                  <a:schemeClr val="accent1">
                    <a:lumMod val="50000"/>
                  </a:schemeClr>
                </a:solidFill>
                <a:hlinkClick r:id="rId6"/>
              </a:rPr>
              <a:t>https://portofzeebrugge.be/en/business/business-logistics/brexit</a:t>
            </a:r>
            <a:r>
              <a:rPr lang="cs-CZ" sz="1900" dirty="0">
                <a:solidFill>
                  <a:schemeClr val="accent1">
                    <a:lumMod val="50000"/>
                  </a:schemeClr>
                </a:solidFill>
              </a:rPr>
              <a:t> </a:t>
            </a:r>
          </a:p>
          <a:p>
            <a:pPr algn="just">
              <a:buFont typeface="Arial" panose="020B0604020202020204" pitchFamily="34" charset="0"/>
              <a:buChar char="•"/>
            </a:pPr>
            <a:r>
              <a:rPr lang="cs-CZ" sz="1900" b="1" dirty="0">
                <a:solidFill>
                  <a:schemeClr val="accent1">
                    <a:lumMod val="50000"/>
                  </a:schemeClr>
                </a:solidFill>
              </a:rPr>
              <a:t>Informace o celních formalitách na straně NL  - </a:t>
            </a:r>
            <a:r>
              <a:rPr lang="cs-CZ" sz="1900" dirty="0">
                <a:solidFill>
                  <a:schemeClr val="accent1">
                    <a:lumMod val="50000"/>
                  </a:schemeClr>
                </a:solidFill>
                <a:hlinkClick r:id="rId7"/>
              </a:rPr>
              <a:t>https://www.getreadyforbrexit.eu/en/</a:t>
            </a:r>
            <a:r>
              <a:rPr lang="cs-CZ" sz="1900" dirty="0">
                <a:solidFill>
                  <a:schemeClr val="accent1">
                    <a:lumMod val="50000"/>
                  </a:schemeClr>
                </a:solidFill>
              </a:rPr>
              <a:t> </a:t>
            </a:r>
          </a:p>
          <a:p>
            <a:pPr marL="46037" indent="0" algn="just">
              <a:buNone/>
            </a:pPr>
            <a:r>
              <a:rPr lang="cs-CZ" sz="1900" dirty="0">
                <a:solidFill>
                  <a:schemeClr val="accent1">
                    <a:lumMod val="50000"/>
                  </a:schemeClr>
                </a:solidFill>
              </a:rPr>
              <a:t> </a:t>
            </a:r>
          </a:p>
          <a:p>
            <a:pPr algn="just">
              <a:buFont typeface="Arial" panose="020B0604020202020204" pitchFamily="34" charset="0"/>
              <a:buChar char="•"/>
            </a:pPr>
            <a:r>
              <a:rPr lang="cs-CZ" sz="1900" b="1" dirty="0">
                <a:solidFill>
                  <a:schemeClr val="accent1">
                    <a:lumMod val="50000"/>
                  </a:schemeClr>
                </a:solidFill>
              </a:rPr>
              <a:t>Informace o celních formalitách na straně UK (primárně pro subjekty, usazené v UK) - </a:t>
            </a:r>
            <a:r>
              <a:rPr lang="cs-CZ" sz="1900" dirty="0">
                <a:solidFill>
                  <a:schemeClr val="accent1">
                    <a:lumMod val="50000"/>
                  </a:schemeClr>
                </a:solidFill>
                <a:hlinkClick r:id="rId8"/>
              </a:rPr>
              <a:t>https://www.gov.uk/guidance/transporting-goods-between-great-britain-and-the-eu-from-1-january-2021-guidance-for-hauliers.cs</a:t>
            </a:r>
            <a:r>
              <a:rPr lang="cs-CZ" sz="1900" dirty="0">
                <a:solidFill>
                  <a:schemeClr val="accent1">
                    <a:lumMod val="50000"/>
                  </a:schemeClr>
                </a:solidFill>
              </a:rPr>
              <a:t>; </a:t>
            </a:r>
          </a:p>
          <a:p>
            <a:pPr algn="just">
              <a:buFont typeface="Arial" panose="020B0604020202020204" pitchFamily="34" charset="0"/>
              <a:buChar char="•"/>
            </a:pPr>
            <a:r>
              <a:rPr lang="cs-CZ" sz="1900" dirty="0">
                <a:solidFill>
                  <a:schemeClr val="accent1">
                    <a:lumMod val="50000"/>
                  </a:schemeClr>
                </a:solidFill>
                <a:hlinkClick r:id="rId9"/>
              </a:rPr>
              <a:t>https://www.gov.uk/guidance/declaring-goods-brought-into-great-britain-from-the-eu-from-1-january-2021?step-by-step-nav=1ddb4c89-1fe9-4ad0-b561-c1b0158e6bc5</a:t>
            </a:r>
            <a:endParaRPr lang="cs-CZ" sz="1900" dirty="0">
              <a:solidFill>
                <a:schemeClr val="accent1">
                  <a:lumMod val="50000"/>
                </a:schemeClr>
              </a:solidFill>
            </a:endParaRPr>
          </a:p>
          <a:p>
            <a:pPr algn="just">
              <a:buFont typeface="Arial" panose="020B0604020202020204" pitchFamily="34" charset="0"/>
              <a:buChar char="•"/>
            </a:pPr>
            <a:r>
              <a:rPr lang="cs-CZ" sz="1900" dirty="0">
                <a:solidFill>
                  <a:schemeClr val="accent1">
                    <a:lumMod val="50000"/>
                  </a:schemeClr>
                </a:solidFill>
                <a:hlinkClick r:id="rId10"/>
              </a:rPr>
              <a:t>https://www.gov.uk/topic/business-tax/</a:t>
            </a:r>
            <a:r>
              <a:rPr lang="cs-CZ" sz="1900" dirty="0" err="1">
                <a:solidFill>
                  <a:schemeClr val="accent1">
                    <a:lumMod val="50000"/>
                  </a:schemeClr>
                </a:solidFill>
                <a:hlinkClick r:id="rId10"/>
              </a:rPr>
              <a:t>import-export?utm_source</a:t>
            </a:r>
            <a:r>
              <a:rPr lang="cs-CZ" sz="1900" dirty="0">
                <a:solidFill>
                  <a:schemeClr val="accent1">
                    <a:lumMod val="50000"/>
                  </a:schemeClr>
                </a:solidFill>
                <a:hlinkClick r:id="rId10"/>
              </a:rPr>
              <a:t>=HMRChomepage&amp;utm_medium=GOVUK</a:t>
            </a:r>
            <a:r>
              <a:rPr lang="cs-CZ" sz="1900" dirty="0">
                <a:solidFill>
                  <a:schemeClr val="accent1">
                    <a:lumMod val="50000"/>
                  </a:schemeClr>
                </a:solidFill>
              </a:rPr>
              <a:t>;</a:t>
            </a:r>
          </a:p>
          <a:p>
            <a:pPr algn="just">
              <a:buFont typeface="Arial" panose="020B0604020202020204" pitchFamily="34" charset="0"/>
              <a:buChar char="•"/>
            </a:pPr>
            <a:r>
              <a:rPr lang="cs-CZ" sz="1900" dirty="0">
                <a:solidFill>
                  <a:schemeClr val="accent1">
                    <a:lumMod val="50000"/>
                  </a:schemeClr>
                </a:solidFill>
                <a:hlinkClick r:id="rId11"/>
              </a:rPr>
              <a:t>https://www.gov.uk/check-tariffs-1-january-2021?step-by-step-nav=1ddb4c89-1fe9-4ad0-b561-c1b0158e6bc5</a:t>
            </a:r>
            <a:r>
              <a:rPr lang="cs-CZ" sz="1900" dirty="0">
                <a:solidFill>
                  <a:schemeClr val="accent1">
                    <a:lumMod val="50000"/>
                  </a:schemeClr>
                </a:solidFill>
              </a:rPr>
              <a:t> </a:t>
            </a:r>
            <a:endParaRPr lang="cs-CZ" sz="2000" dirty="0">
              <a:solidFill>
                <a:schemeClr val="accent1">
                  <a:lumMod val="50000"/>
                </a:schemeClr>
              </a:solidFill>
            </a:endParaRPr>
          </a:p>
          <a:p>
            <a:pPr algn="just">
              <a:buFont typeface="Arial" panose="020B0604020202020204" pitchFamily="34" charset="0"/>
              <a:buChar char="•"/>
            </a:pPr>
            <a:endParaRPr lang="cs-CZ" sz="1800" dirty="0">
              <a:solidFill>
                <a:schemeClr val="accent1">
                  <a:lumMod val="50000"/>
                </a:schemeClr>
              </a:solidFill>
            </a:endParaRPr>
          </a:p>
          <a:p>
            <a:pPr algn="just">
              <a:buFont typeface="Arial" panose="020B0604020202020204" pitchFamily="34" charset="0"/>
              <a:buChar char="•"/>
            </a:pPr>
            <a:endParaRPr lang="cs-CZ" sz="1800" dirty="0">
              <a:solidFill>
                <a:schemeClr val="accent1">
                  <a:lumMod val="50000"/>
                </a:schemeClr>
              </a:solidFill>
            </a:endParaRPr>
          </a:p>
          <a:p>
            <a:pPr algn="just">
              <a:buFont typeface="Arial" panose="020B0604020202020204" pitchFamily="34" charset="0"/>
              <a:buChar char="•"/>
            </a:pPr>
            <a:endParaRPr lang="cs-CZ" sz="1800" dirty="0">
              <a:solidFill>
                <a:schemeClr val="accent1">
                  <a:lumMod val="50000"/>
                </a:schemeClr>
              </a:solidFill>
            </a:endParaRPr>
          </a:p>
          <a:p>
            <a:pPr algn="just">
              <a:buFont typeface="Arial" panose="020B0604020202020204" pitchFamily="34" charset="0"/>
              <a:buChar char="•"/>
            </a:pPr>
            <a:endParaRPr lang="cs-CZ" sz="1800" b="1" dirty="0">
              <a:solidFill>
                <a:schemeClr val="accent1">
                  <a:lumMod val="50000"/>
                </a:schemeClr>
              </a:solidFill>
            </a:endParaRPr>
          </a:p>
        </p:txBody>
      </p:sp>
    </p:spTree>
    <p:extLst>
      <p:ext uri="{BB962C8B-B14F-4D97-AF65-F5344CB8AC3E}">
        <p14:creationId xmlns:p14="http://schemas.microsoft.com/office/powerpoint/2010/main" val="24928023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Zástupný symbol pro obsah 2"/>
          <p:cNvSpPr>
            <a:spLocks noGrp="1"/>
          </p:cNvSpPr>
          <p:nvPr>
            <p:ph sz="quarter" idx="13"/>
          </p:nvPr>
        </p:nvSpPr>
        <p:spPr>
          <a:xfrm>
            <a:off x="207963" y="969963"/>
            <a:ext cx="8802687" cy="5376862"/>
          </a:xfrm>
        </p:spPr>
        <p:txBody>
          <a:bodyPr/>
          <a:lstStyle/>
          <a:p>
            <a:pPr marL="442912" indent="0" algn="ctr">
              <a:buClr>
                <a:srgbClr val="002060"/>
              </a:buClr>
              <a:buFont typeface="Georgia" panose="02040502050405020303" pitchFamily="18" charset="0"/>
              <a:buNone/>
              <a:defRPr/>
            </a:pPr>
            <a:endParaRPr lang="cs-CZ" sz="4400" b="1" u="sng" dirty="0">
              <a:solidFill>
                <a:schemeClr val="accent1">
                  <a:lumMod val="50000"/>
                </a:schemeClr>
              </a:solidFill>
            </a:endParaRPr>
          </a:p>
          <a:p>
            <a:pPr marL="46037" indent="0" algn="ctr">
              <a:buFont typeface="Georgia" panose="02040502050405020303" pitchFamily="18" charset="0"/>
              <a:buNone/>
              <a:defRPr/>
            </a:pPr>
            <a:endParaRPr lang="cs-CZ" sz="5400" b="1" dirty="0">
              <a:solidFill>
                <a:schemeClr val="accent1">
                  <a:lumMod val="50000"/>
                </a:schemeClr>
              </a:solidFill>
            </a:endParaRPr>
          </a:p>
          <a:p>
            <a:pPr marL="46037" indent="0" algn="ctr">
              <a:buFont typeface="Georgia" panose="02040502050405020303" pitchFamily="18" charset="0"/>
              <a:buNone/>
              <a:defRPr/>
            </a:pPr>
            <a:r>
              <a:rPr lang="cs-CZ" sz="5400" b="1" dirty="0">
                <a:solidFill>
                  <a:schemeClr val="accent1">
                    <a:lumMod val="50000"/>
                  </a:schemeClr>
                </a:solidFill>
              </a:rPr>
              <a:t>DĚKUJI ZA POZORNOST</a:t>
            </a:r>
          </a:p>
        </p:txBody>
      </p:sp>
      <p:grpSp>
        <p:nvGrpSpPr>
          <p:cNvPr id="7172" name="Skupina 3"/>
          <p:cNvGrpSpPr>
            <a:grpSpLocks/>
          </p:cNvGrpSpPr>
          <p:nvPr/>
        </p:nvGrpSpPr>
        <p:grpSpPr bwMode="auto">
          <a:xfrm>
            <a:off x="233363"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311203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Zásady při plnění celních formalit (2)</a:t>
            </a:r>
          </a:p>
        </p:txBody>
      </p:sp>
      <p:sp>
        <p:nvSpPr>
          <p:cNvPr id="10243" name="Zástupný symbol pro obsah 2"/>
          <p:cNvSpPr>
            <a:spLocks noGrp="1"/>
          </p:cNvSpPr>
          <p:nvPr>
            <p:ph sz="quarter" idx="4294967295"/>
          </p:nvPr>
        </p:nvSpPr>
        <p:spPr>
          <a:xfrm>
            <a:off x="179512" y="620689"/>
            <a:ext cx="8802687" cy="5665136"/>
          </a:xfrm>
          <a:prstGeom prst="rect">
            <a:avLst/>
          </a:prstGeom>
        </p:spPr>
        <p:txBody>
          <a:bodyPr/>
          <a:lstStyle/>
          <a:p>
            <a:pPr marL="46037" indent="0" algn="just">
              <a:buNone/>
              <a:defRPr/>
            </a:pPr>
            <a:r>
              <a:rPr lang="cs-CZ" sz="2400" b="1" dirty="0">
                <a:solidFill>
                  <a:schemeClr val="accent1">
                    <a:lumMod val="50000"/>
                  </a:schemeClr>
                </a:solidFill>
              </a:rPr>
              <a:t>Deklarant a zastupování v celním řízení (čl. 5 a 18 a 19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a:t>
            </a:r>
            <a:r>
              <a:rPr lang="cs-CZ" sz="1800" b="1" dirty="0">
                <a:solidFill>
                  <a:schemeClr val="accent1">
                    <a:lumMod val="50000"/>
                  </a:schemeClr>
                </a:solidFill>
              </a:rPr>
              <a:t>deklarantem</a:t>
            </a:r>
            <a:r>
              <a:rPr lang="cs-CZ" sz="1800" dirty="0">
                <a:solidFill>
                  <a:schemeClr val="accent1">
                    <a:lumMod val="50000"/>
                  </a:schemeClr>
                </a:solidFill>
              </a:rPr>
              <a:t>“ osoba, která podává celní prohlášení, celní prohlášení pro dočasné uskladnění, vstupní souhrnné celní prohlášení, výstupní souhrnné celní prohlášení, prohlášení o zpětném vývozu nebo oznámení o zpětném vývozu vlastním jménem, nebo osoba, jejímž jménem je toto prohlášení nebo oznámení podáno;</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a:t>
            </a:r>
            <a:r>
              <a:rPr lang="cs-CZ" sz="1800" b="1" dirty="0">
                <a:solidFill>
                  <a:schemeClr val="accent1">
                    <a:lumMod val="50000"/>
                  </a:schemeClr>
                </a:solidFill>
              </a:rPr>
              <a:t>celním zástupcem</a:t>
            </a:r>
            <a:r>
              <a:rPr lang="cs-CZ" sz="1800" dirty="0">
                <a:solidFill>
                  <a:schemeClr val="accent1">
                    <a:lumMod val="50000"/>
                  </a:schemeClr>
                </a:solidFill>
              </a:rPr>
              <a:t>“ každá osoba zmocněná jinou osobou, aby v jednání s celními orgány prováděla úkony a formality vyžadované celními předpisy.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Každá osoba se může nechat zastoupit celním zástupcem. Toto zastupování může být </a:t>
            </a:r>
            <a:r>
              <a:rPr lang="cs-CZ" sz="1800" b="1" dirty="0">
                <a:solidFill>
                  <a:schemeClr val="accent1">
                    <a:lumMod val="50000"/>
                  </a:schemeClr>
                </a:solidFill>
              </a:rPr>
              <a:t>přímé</a:t>
            </a:r>
            <a:r>
              <a:rPr lang="cs-CZ" sz="1800" dirty="0">
                <a:solidFill>
                  <a:schemeClr val="accent1">
                    <a:lumMod val="50000"/>
                  </a:schemeClr>
                </a:solidFill>
              </a:rPr>
              <a:t>, kdy celní zástupce jedná </a:t>
            </a:r>
            <a:r>
              <a:rPr lang="cs-CZ" sz="1800" b="1" dirty="0">
                <a:solidFill>
                  <a:schemeClr val="accent1">
                    <a:lumMod val="50000"/>
                  </a:schemeClr>
                </a:solidFill>
              </a:rPr>
              <a:t>jménem </a:t>
            </a:r>
            <a:r>
              <a:rPr lang="cs-CZ" sz="1800" dirty="0">
                <a:solidFill>
                  <a:schemeClr val="accent1">
                    <a:lumMod val="50000"/>
                  </a:schemeClr>
                </a:solidFill>
              </a:rPr>
              <a:t>a na účet jiné osoby, nebo </a:t>
            </a:r>
            <a:r>
              <a:rPr lang="cs-CZ" sz="1800" b="1" dirty="0">
                <a:solidFill>
                  <a:schemeClr val="accent1">
                    <a:lumMod val="50000"/>
                  </a:schemeClr>
                </a:solidFill>
              </a:rPr>
              <a:t>nepřímé</a:t>
            </a:r>
            <a:r>
              <a:rPr lang="cs-CZ" sz="1800" dirty="0">
                <a:solidFill>
                  <a:schemeClr val="accent1">
                    <a:lumMod val="50000"/>
                  </a:schemeClr>
                </a:solidFill>
              </a:rPr>
              <a:t>, kdy celní zástupce jedná </a:t>
            </a:r>
            <a:r>
              <a:rPr lang="cs-CZ" sz="1800" b="1" dirty="0">
                <a:solidFill>
                  <a:schemeClr val="accent1">
                    <a:lumMod val="50000"/>
                  </a:schemeClr>
                </a:solidFill>
              </a:rPr>
              <a:t>vlastním jménem</a:t>
            </a:r>
            <a:r>
              <a:rPr lang="cs-CZ" sz="1800" dirty="0">
                <a:solidFill>
                  <a:schemeClr val="accent1">
                    <a:lumMod val="50000"/>
                  </a:schemeClr>
                </a:solidFill>
              </a:rPr>
              <a:t>, ale na účet jiné osoby.</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Deklarant i celní zástupce musí být usazen na celním území Unie (pár výjimek).</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Při jednání s celními orgány </a:t>
            </a:r>
            <a:r>
              <a:rPr lang="cs-CZ" sz="1800" b="1" dirty="0">
                <a:solidFill>
                  <a:schemeClr val="accent1">
                    <a:lumMod val="50000"/>
                  </a:schemeClr>
                </a:solidFill>
              </a:rPr>
              <a:t>uvede </a:t>
            </a:r>
            <a:r>
              <a:rPr lang="cs-CZ" sz="1800" dirty="0">
                <a:solidFill>
                  <a:schemeClr val="accent1">
                    <a:lumMod val="50000"/>
                  </a:schemeClr>
                </a:solidFill>
              </a:rPr>
              <a:t>celní</a:t>
            </a:r>
            <a:r>
              <a:rPr lang="cs-CZ" sz="1800" b="1" dirty="0">
                <a:solidFill>
                  <a:schemeClr val="accent1">
                    <a:lumMod val="50000"/>
                  </a:schemeClr>
                </a:solidFill>
              </a:rPr>
              <a:t> zástupce</a:t>
            </a:r>
            <a:r>
              <a:rPr lang="cs-CZ" sz="1800" dirty="0">
                <a:solidFill>
                  <a:schemeClr val="accent1">
                    <a:lumMod val="50000"/>
                  </a:schemeClr>
                </a:solidFill>
              </a:rPr>
              <a:t>, </a:t>
            </a:r>
            <a:r>
              <a:rPr lang="cs-CZ" sz="1800" b="1" dirty="0">
                <a:solidFill>
                  <a:schemeClr val="accent1">
                    <a:lumMod val="50000"/>
                  </a:schemeClr>
                </a:solidFill>
              </a:rPr>
              <a:t>že jedná na účet </a:t>
            </a:r>
            <a:r>
              <a:rPr lang="cs-CZ" sz="1800" dirty="0">
                <a:solidFill>
                  <a:schemeClr val="accent1">
                    <a:lumMod val="50000"/>
                  </a:schemeClr>
                </a:solidFill>
              </a:rPr>
              <a:t>zastupované osoby, </a:t>
            </a:r>
            <a:r>
              <a:rPr lang="cs-CZ" sz="1800" b="1" dirty="0">
                <a:solidFill>
                  <a:schemeClr val="accent1">
                    <a:lumMod val="50000"/>
                  </a:schemeClr>
                </a:solidFill>
              </a:rPr>
              <a:t>a upřesní</a:t>
            </a:r>
            <a:r>
              <a:rPr lang="cs-CZ" sz="1800" dirty="0">
                <a:solidFill>
                  <a:schemeClr val="accent1">
                    <a:lumMod val="50000"/>
                  </a:schemeClr>
                </a:solidFill>
              </a:rPr>
              <a:t>, zda se jedná o zastupování přímé či nepřímé. </a:t>
            </a:r>
            <a:r>
              <a:rPr lang="cs-CZ" sz="1800" b="1" dirty="0">
                <a:solidFill>
                  <a:schemeClr val="accent1">
                    <a:lumMod val="50000"/>
                  </a:schemeClr>
                </a:solidFill>
              </a:rPr>
              <a:t>Osoba</a:t>
            </a:r>
            <a:r>
              <a:rPr lang="cs-CZ" sz="1800" dirty="0">
                <a:solidFill>
                  <a:schemeClr val="accent1">
                    <a:lumMod val="50000"/>
                  </a:schemeClr>
                </a:solidFill>
              </a:rPr>
              <a:t>, která </a:t>
            </a:r>
            <a:r>
              <a:rPr lang="cs-CZ" sz="1800" b="1" dirty="0">
                <a:solidFill>
                  <a:schemeClr val="accent1">
                    <a:lumMod val="50000"/>
                  </a:schemeClr>
                </a:solidFill>
              </a:rPr>
              <a:t>neuvede</a:t>
            </a:r>
            <a:r>
              <a:rPr lang="cs-CZ" sz="1800" dirty="0">
                <a:solidFill>
                  <a:schemeClr val="accent1">
                    <a:lumMod val="50000"/>
                  </a:schemeClr>
                </a:solidFill>
              </a:rPr>
              <a:t>, </a:t>
            </a:r>
            <a:r>
              <a:rPr lang="cs-CZ" sz="1800" b="1" dirty="0">
                <a:solidFill>
                  <a:schemeClr val="accent1">
                    <a:lumMod val="50000"/>
                  </a:schemeClr>
                </a:solidFill>
              </a:rPr>
              <a:t>že jedná jako </a:t>
            </a:r>
            <a:r>
              <a:rPr lang="cs-CZ" sz="1800" dirty="0">
                <a:solidFill>
                  <a:schemeClr val="accent1">
                    <a:lumMod val="50000"/>
                  </a:schemeClr>
                </a:solidFill>
              </a:rPr>
              <a:t>celní </a:t>
            </a:r>
            <a:r>
              <a:rPr lang="cs-CZ" sz="1800" b="1" dirty="0">
                <a:solidFill>
                  <a:schemeClr val="accent1">
                    <a:lumMod val="50000"/>
                  </a:schemeClr>
                </a:solidFill>
              </a:rPr>
              <a:t>zástupce</a:t>
            </a:r>
            <a:r>
              <a:rPr lang="cs-CZ" sz="1800" dirty="0">
                <a:solidFill>
                  <a:schemeClr val="accent1">
                    <a:lumMod val="50000"/>
                  </a:schemeClr>
                </a:solidFill>
              </a:rPr>
              <a:t>, nebo uvede, že jedná jako celní zástupce, </a:t>
            </a:r>
            <a:r>
              <a:rPr lang="cs-CZ" sz="1800" b="1" dirty="0">
                <a:solidFill>
                  <a:schemeClr val="accent1">
                    <a:lumMod val="50000"/>
                  </a:schemeClr>
                </a:solidFill>
              </a:rPr>
              <a:t>aniž je k tomu zplnomocněna</a:t>
            </a:r>
            <a:r>
              <a:rPr lang="cs-CZ" sz="1800" dirty="0">
                <a:solidFill>
                  <a:schemeClr val="accent1">
                    <a:lumMod val="50000"/>
                  </a:schemeClr>
                </a:solidFill>
              </a:rPr>
              <a:t>, </a:t>
            </a:r>
            <a:r>
              <a:rPr lang="cs-CZ" sz="1800" b="1" dirty="0">
                <a:solidFill>
                  <a:schemeClr val="accent1">
                    <a:lumMod val="50000"/>
                  </a:schemeClr>
                </a:solidFill>
              </a:rPr>
              <a:t>se považuje za osobu jednající vlastním jménem a na vlastní účet</a:t>
            </a:r>
            <a:r>
              <a:rPr lang="cs-CZ" sz="18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Celní orgány mohou </a:t>
            </a:r>
            <a:r>
              <a:rPr lang="cs-CZ" sz="1800" b="1" dirty="0">
                <a:solidFill>
                  <a:schemeClr val="accent1">
                    <a:lumMod val="50000"/>
                  </a:schemeClr>
                </a:solidFill>
              </a:rPr>
              <a:t>od každého</a:t>
            </a:r>
            <a:r>
              <a:rPr lang="cs-CZ" sz="1800" dirty="0">
                <a:solidFill>
                  <a:schemeClr val="accent1">
                    <a:lumMod val="50000"/>
                  </a:schemeClr>
                </a:solidFill>
              </a:rPr>
              <a:t>, </a:t>
            </a:r>
            <a:r>
              <a:rPr lang="cs-CZ" sz="1800" b="1" dirty="0">
                <a:solidFill>
                  <a:schemeClr val="accent1">
                    <a:lumMod val="50000"/>
                  </a:schemeClr>
                </a:solidFill>
              </a:rPr>
              <a:t>kdo</a:t>
            </a:r>
            <a:r>
              <a:rPr lang="cs-CZ" sz="1800" dirty="0">
                <a:solidFill>
                  <a:schemeClr val="accent1">
                    <a:lumMod val="50000"/>
                  </a:schemeClr>
                </a:solidFill>
              </a:rPr>
              <a:t> uvádí, že </a:t>
            </a:r>
            <a:r>
              <a:rPr lang="cs-CZ" sz="1800" b="1" dirty="0">
                <a:solidFill>
                  <a:schemeClr val="accent1">
                    <a:lumMod val="50000"/>
                  </a:schemeClr>
                </a:solidFill>
              </a:rPr>
              <a:t>jedná jako celní zástupce</a:t>
            </a:r>
            <a:r>
              <a:rPr lang="cs-CZ" sz="1800" dirty="0">
                <a:solidFill>
                  <a:schemeClr val="accent1">
                    <a:lumMod val="50000"/>
                  </a:schemeClr>
                </a:solidFill>
              </a:rPr>
              <a:t>, požadovat, aby </a:t>
            </a:r>
            <a:r>
              <a:rPr lang="cs-CZ" sz="1800" b="1" dirty="0">
                <a:solidFill>
                  <a:schemeClr val="accent1">
                    <a:lumMod val="50000"/>
                  </a:schemeClr>
                </a:solidFill>
              </a:rPr>
              <a:t>prokázal své zplnomocnění </a:t>
            </a:r>
            <a:r>
              <a:rPr lang="cs-CZ" sz="1800" dirty="0">
                <a:solidFill>
                  <a:schemeClr val="accent1">
                    <a:lumMod val="50000"/>
                  </a:schemeClr>
                </a:solidFill>
              </a:rPr>
              <a:t>zastupovanou osobou. Celní orgány </a:t>
            </a:r>
            <a:r>
              <a:rPr lang="cs-CZ" sz="1800" b="1" dirty="0">
                <a:solidFill>
                  <a:schemeClr val="accent1">
                    <a:lumMod val="50000"/>
                  </a:schemeClr>
                </a:solidFill>
              </a:rPr>
              <a:t>nepožadují</a:t>
            </a:r>
            <a:r>
              <a:rPr lang="cs-CZ" sz="1800" dirty="0">
                <a:solidFill>
                  <a:schemeClr val="accent1">
                    <a:lumMod val="50000"/>
                  </a:schemeClr>
                </a:solidFill>
              </a:rPr>
              <a:t>, aby osoba, která </a:t>
            </a:r>
            <a:r>
              <a:rPr lang="cs-CZ" sz="1800" b="1" dirty="0">
                <a:solidFill>
                  <a:schemeClr val="accent1">
                    <a:lumMod val="50000"/>
                  </a:schemeClr>
                </a:solidFill>
              </a:rPr>
              <a:t>jedná jako</a:t>
            </a:r>
            <a:r>
              <a:rPr lang="cs-CZ" sz="1800" dirty="0">
                <a:solidFill>
                  <a:schemeClr val="accent1">
                    <a:lumMod val="50000"/>
                  </a:schemeClr>
                </a:solidFill>
              </a:rPr>
              <a:t> celní </a:t>
            </a:r>
            <a:r>
              <a:rPr lang="cs-CZ" sz="1800" b="1" dirty="0">
                <a:solidFill>
                  <a:schemeClr val="accent1">
                    <a:lumMod val="50000"/>
                  </a:schemeClr>
                </a:solidFill>
              </a:rPr>
              <a:t>zástupce</a:t>
            </a:r>
            <a:r>
              <a:rPr lang="cs-CZ" sz="1800" dirty="0">
                <a:solidFill>
                  <a:schemeClr val="accent1">
                    <a:lumMod val="50000"/>
                  </a:schemeClr>
                </a:solidFill>
              </a:rPr>
              <a:t> a úkony a formality vykonává </a:t>
            </a:r>
            <a:r>
              <a:rPr lang="cs-CZ" sz="1800" b="1" dirty="0">
                <a:solidFill>
                  <a:schemeClr val="accent1">
                    <a:lumMod val="50000"/>
                  </a:schemeClr>
                </a:solidFill>
              </a:rPr>
              <a:t>pravidelně</a:t>
            </a:r>
            <a:r>
              <a:rPr lang="cs-CZ" sz="1800" dirty="0">
                <a:solidFill>
                  <a:schemeClr val="accent1">
                    <a:lumMod val="50000"/>
                  </a:schemeClr>
                </a:solidFill>
              </a:rPr>
              <a:t>, při každé příležitosti předkládala doklad o svém zplnomocnění, pokud je schopna tento doklad předložit na žádost celních orgánů.</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1000219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Zásady při plnění celních formalit (3)</a:t>
            </a:r>
          </a:p>
        </p:txBody>
      </p:sp>
      <p:sp>
        <p:nvSpPr>
          <p:cNvPr id="10243" name="Zástupný symbol pro obsah 2"/>
          <p:cNvSpPr>
            <a:spLocks noGrp="1"/>
          </p:cNvSpPr>
          <p:nvPr>
            <p:ph sz="quarter" idx="4294967295"/>
          </p:nvPr>
        </p:nvSpPr>
        <p:spPr>
          <a:xfrm>
            <a:off x="-99365" y="653114"/>
            <a:ext cx="9243365" cy="5665136"/>
          </a:xfrm>
          <a:prstGeom prst="rect">
            <a:avLst/>
          </a:prstGeom>
        </p:spPr>
        <p:txBody>
          <a:bodyPr/>
          <a:lstStyle/>
          <a:p>
            <a:pPr marL="46037" indent="0" algn="just">
              <a:buNone/>
              <a:defRPr/>
            </a:pPr>
            <a:r>
              <a:rPr lang="cs-CZ" sz="2400" b="1" dirty="0">
                <a:solidFill>
                  <a:schemeClr val="accent1">
                    <a:lumMod val="50000"/>
                  </a:schemeClr>
                </a:solidFill>
              </a:rPr>
              <a:t>Odpovědnost deklaranta nebo jeho zástupce (čl. 15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Podáním celního prohlášení, celního prohlášení pro dočasné uskladnění, vstupního souhrnného celního prohlášení, výstupního souhrnného celního prohlášení, prohlášení o zpětném vývozu nebo oznámení o zpětném vývozu určitou osobou celním orgánům nebo podáním žádosti o povolení nebo o jakékoli jiné rozhodnutí se dotyčná osoba stává odpovědnou:</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 </a:t>
            </a:r>
            <a:r>
              <a:rPr lang="cs-CZ" sz="1800" b="1" dirty="0">
                <a:solidFill>
                  <a:schemeClr val="accent1">
                    <a:lumMod val="50000"/>
                  </a:schemeClr>
                </a:solidFill>
              </a:rPr>
              <a:t>za správnost a úplnost informací uvedených v celním prohlášení</a:t>
            </a:r>
            <a:r>
              <a:rPr lang="cs-CZ" sz="1800" dirty="0">
                <a:solidFill>
                  <a:schemeClr val="accent1">
                    <a:lumMod val="50000"/>
                  </a:schemeClr>
                </a:solidFill>
              </a:rPr>
              <a:t>, oznámení nebo žádosti;</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b) </a:t>
            </a:r>
            <a:r>
              <a:rPr lang="cs-CZ" sz="1800" b="1" dirty="0">
                <a:solidFill>
                  <a:schemeClr val="accent1">
                    <a:lumMod val="50000"/>
                  </a:schemeClr>
                </a:solidFill>
              </a:rPr>
              <a:t>za pravost, správnost a platnost dokladu podporujícího prohlášení</a:t>
            </a:r>
            <a:r>
              <a:rPr lang="cs-CZ" sz="1800" dirty="0">
                <a:solidFill>
                  <a:schemeClr val="accent1">
                    <a:lumMod val="50000"/>
                  </a:schemeClr>
                </a:solidFill>
              </a:rPr>
              <a:t>, oznámení nebo žádosti;</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c) </a:t>
            </a:r>
            <a:r>
              <a:rPr lang="cs-CZ" sz="1800" b="1" dirty="0">
                <a:solidFill>
                  <a:schemeClr val="accent1">
                    <a:lumMod val="50000"/>
                  </a:schemeClr>
                </a:solidFill>
              </a:rPr>
              <a:t>případně za dodržení všech povinností v souvislosti s propuštěním zboží </a:t>
            </a:r>
            <a:r>
              <a:rPr lang="cs-CZ" sz="1800" dirty="0">
                <a:solidFill>
                  <a:schemeClr val="accent1">
                    <a:lumMod val="50000"/>
                  </a:schemeClr>
                </a:solidFill>
              </a:rPr>
              <a:t>do daného celního režimu nebo s prováděním schválených operací.</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a:solidFill>
                  <a:schemeClr val="accent1">
                    <a:lumMod val="50000"/>
                  </a:schemeClr>
                </a:solidFill>
              </a:rPr>
              <a:t>První pododstavec se rovněž vztahuje </a:t>
            </a:r>
            <a:r>
              <a:rPr lang="cs-CZ" sz="1800" b="1" dirty="0">
                <a:solidFill>
                  <a:schemeClr val="accent1">
                    <a:lumMod val="50000"/>
                  </a:schemeClr>
                </a:solidFill>
              </a:rPr>
              <a:t>na poskytování jakýchkoli informací v jakékoli podobě požadovaných celními orgány nebo jim předložených</a:t>
            </a:r>
            <a:r>
              <a:rPr lang="cs-CZ" sz="1800" dirty="0">
                <a:solidFill>
                  <a:schemeClr val="accent1">
                    <a:lumMod val="50000"/>
                  </a:schemeClr>
                </a:solidFill>
              </a:rPr>
              <a:t>. Jestliže prohlášení nebo oznámení podává nebo informace poskytuje celní zástupce dotyčné osoby podle článku 18, je </a:t>
            </a:r>
            <a:r>
              <a:rPr lang="cs-CZ" sz="1800" b="1" dirty="0">
                <a:solidFill>
                  <a:schemeClr val="accent1">
                    <a:lumMod val="50000"/>
                  </a:schemeClr>
                </a:solidFill>
              </a:rPr>
              <a:t>povinnostmi</a:t>
            </a:r>
            <a:r>
              <a:rPr lang="cs-CZ" sz="1800" dirty="0">
                <a:solidFill>
                  <a:schemeClr val="accent1">
                    <a:lumMod val="50000"/>
                  </a:schemeClr>
                </a:solidFill>
              </a:rPr>
              <a:t> uvedenými v prvním pododstavci tohoto odstavce </a:t>
            </a:r>
            <a:r>
              <a:rPr lang="cs-CZ" sz="1800" b="1" dirty="0">
                <a:solidFill>
                  <a:schemeClr val="accent1">
                    <a:lumMod val="50000"/>
                  </a:schemeClr>
                </a:solidFill>
              </a:rPr>
              <a:t>vázán i celní zástupce</a:t>
            </a:r>
            <a:r>
              <a:rPr lang="cs-CZ" sz="18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b="1" dirty="0">
                <a:solidFill>
                  <a:schemeClr val="accent1">
                    <a:lumMod val="50000"/>
                  </a:schemeClr>
                </a:solidFill>
              </a:rPr>
              <a:t>Každá osoba</a:t>
            </a:r>
            <a:r>
              <a:rPr lang="cs-CZ" sz="1800" dirty="0">
                <a:solidFill>
                  <a:schemeClr val="accent1">
                    <a:lumMod val="50000"/>
                  </a:schemeClr>
                </a:solidFill>
              </a:rPr>
              <a:t>, která se </a:t>
            </a:r>
            <a:r>
              <a:rPr lang="cs-CZ" sz="1800" b="1" dirty="0">
                <a:solidFill>
                  <a:schemeClr val="accent1">
                    <a:lumMod val="50000"/>
                  </a:schemeClr>
                </a:solidFill>
              </a:rPr>
              <a:t>přímo nebo nepřímo podílí na vyřizování celních formalit </a:t>
            </a:r>
            <a:r>
              <a:rPr lang="cs-CZ" sz="1800" dirty="0">
                <a:solidFill>
                  <a:schemeClr val="accent1">
                    <a:lumMod val="50000"/>
                  </a:schemeClr>
                </a:solidFill>
              </a:rPr>
              <a:t>nebo na celních kontrolách, </a:t>
            </a:r>
            <a:r>
              <a:rPr lang="cs-CZ" sz="1800" b="1" dirty="0">
                <a:solidFill>
                  <a:schemeClr val="accent1">
                    <a:lumMod val="50000"/>
                  </a:schemeClr>
                </a:solidFill>
              </a:rPr>
              <a:t>poskytne</a:t>
            </a:r>
            <a:r>
              <a:rPr lang="cs-CZ" sz="1800" dirty="0">
                <a:solidFill>
                  <a:schemeClr val="accent1">
                    <a:lumMod val="50000"/>
                  </a:schemeClr>
                </a:solidFill>
              </a:rPr>
              <a:t> celním orgánům na jejich žádost a v jakémkoli stanoveném termínu </a:t>
            </a:r>
            <a:r>
              <a:rPr lang="cs-CZ" sz="1800" b="1" dirty="0">
                <a:solidFill>
                  <a:schemeClr val="accent1">
                    <a:lumMod val="50000"/>
                  </a:schemeClr>
                </a:solidFill>
              </a:rPr>
              <a:t>všechny potřebné doklady a informace </a:t>
            </a:r>
            <a:r>
              <a:rPr lang="cs-CZ" sz="1800" dirty="0">
                <a:solidFill>
                  <a:schemeClr val="accent1">
                    <a:lumMod val="50000"/>
                  </a:schemeClr>
                </a:solidFill>
              </a:rPr>
              <a:t>v náležité podobě </a:t>
            </a:r>
            <a:r>
              <a:rPr lang="cs-CZ" sz="1800" b="1" dirty="0">
                <a:solidFill>
                  <a:schemeClr val="accent1">
                    <a:lumMod val="50000"/>
                  </a:schemeClr>
                </a:solidFill>
              </a:rPr>
              <a:t>a veškerou pomoc </a:t>
            </a:r>
            <a:r>
              <a:rPr lang="cs-CZ" sz="1800" dirty="0">
                <a:solidFill>
                  <a:schemeClr val="accent1">
                    <a:lumMod val="50000"/>
                  </a:schemeClr>
                </a:solidFill>
              </a:rPr>
              <a:t>nezbytnou pro splnění těchto formalit nebo provedení kontrol.</a:t>
            </a:r>
          </a:p>
        </p:txBody>
      </p:sp>
    </p:spTree>
    <p:extLst>
      <p:ext uri="{BB962C8B-B14F-4D97-AF65-F5344CB8AC3E}">
        <p14:creationId xmlns:p14="http://schemas.microsoft.com/office/powerpoint/2010/main" val="393169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Zásady při plnění celních formalit (4)</a:t>
            </a:r>
          </a:p>
        </p:txBody>
      </p:sp>
      <p:sp>
        <p:nvSpPr>
          <p:cNvPr id="10243" name="Zástupný symbol pro obsah 2"/>
          <p:cNvSpPr>
            <a:spLocks noGrp="1"/>
          </p:cNvSpPr>
          <p:nvPr>
            <p:ph sz="quarter" idx="4294967295"/>
          </p:nvPr>
        </p:nvSpPr>
        <p:spPr>
          <a:xfrm>
            <a:off x="-99365" y="620688"/>
            <a:ext cx="9243365" cy="5665136"/>
          </a:xfrm>
          <a:prstGeom prst="rect">
            <a:avLst/>
          </a:prstGeom>
        </p:spPr>
        <p:txBody>
          <a:bodyPr/>
          <a:lstStyle/>
          <a:p>
            <a:pPr marL="46037" indent="0" algn="just">
              <a:buNone/>
              <a:defRPr/>
            </a:pPr>
            <a:r>
              <a:rPr lang="cs-CZ" sz="2400" b="1" dirty="0">
                <a:solidFill>
                  <a:schemeClr val="accent1">
                    <a:lumMod val="50000"/>
                  </a:schemeClr>
                </a:solidFill>
              </a:rPr>
              <a:t>Obecné zásady (čl. 150, 158, 159 a 170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Není-li stanoveno jinak, </a:t>
            </a:r>
            <a:r>
              <a:rPr lang="cs-CZ" sz="1900" b="1" dirty="0">
                <a:solidFill>
                  <a:schemeClr val="accent1">
                    <a:lumMod val="50000"/>
                  </a:schemeClr>
                </a:solidFill>
              </a:rPr>
              <a:t>má deklarant </a:t>
            </a:r>
            <a:r>
              <a:rPr lang="cs-CZ" sz="1900" dirty="0">
                <a:solidFill>
                  <a:schemeClr val="accent1">
                    <a:lumMod val="50000"/>
                  </a:schemeClr>
                </a:solidFill>
              </a:rPr>
              <a:t>bez ohledu na povahu nebo množství zboží nebo jeho zemi původu, odeslání nebo určení </a:t>
            </a:r>
            <a:r>
              <a:rPr lang="cs-CZ" sz="1900" b="1" dirty="0">
                <a:solidFill>
                  <a:schemeClr val="accent1">
                    <a:lumMod val="50000"/>
                  </a:schemeClr>
                </a:solidFill>
              </a:rPr>
              <a:t>možnost zvolit celní režim</a:t>
            </a:r>
            <a:r>
              <a:rPr lang="cs-CZ" sz="1900" dirty="0">
                <a:solidFill>
                  <a:schemeClr val="accent1">
                    <a:lumMod val="50000"/>
                  </a:schemeClr>
                </a:solidFill>
              </a:rPr>
              <a:t>, </a:t>
            </a:r>
            <a:r>
              <a:rPr lang="cs-CZ" sz="1900" b="1" dirty="0">
                <a:solidFill>
                  <a:schemeClr val="accent1">
                    <a:lumMod val="50000"/>
                  </a:schemeClr>
                </a:solidFill>
              </a:rPr>
              <a:t>do něhož má být zboží </a:t>
            </a:r>
            <a:r>
              <a:rPr lang="cs-CZ" sz="1900" dirty="0">
                <a:solidFill>
                  <a:schemeClr val="accent1">
                    <a:lumMod val="50000"/>
                  </a:schemeClr>
                </a:solidFill>
              </a:rPr>
              <a:t>za podmínek platných pro tento režim </a:t>
            </a:r>
            <a:r>
              <a:rPr lang="cs-CZ" sz="1900" b="1" dirty="0">
                <a:solidFill>
                  <a:schemeClr val="accent1">
                    <a:lumMod val="50000"/>
                  </a:schemeClr>
                </a:solidFill>
              </a:rPr>
              <a:t>propuštěno</a:t>
            </a:r>
            <a:r>
              <a:rPr lang="cs-CZ" sz="19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Veškeré zboží</a:t>
            </a:r>
            <a:r>
              <a:rPr lang="cs-CZ" sz="1900" dirty="0">
                <a:solidFill>
                  <a:schemeClr val="accent1">
                    <a:lumMod val="50000"/>
                  </a:schemeClr>
                </a:solidFill>
              </a:rPr>
              <a:t>, které má být propuštěno do celního režimu, s výjimkou režimu svobodného pásma, </a:t>
            </a:r>
            <a:r>
              <a:rPr lang="cs-CZ" sz="1900" b="1" dirty="0">
                <a:solidFill>
                  <a:schemeClr val="accent1">
                    <a:lumMod val="50000"/>
                  </a:schemeClr>
                </a:solidFill>
              </a:rPr>
              <a:t>musí být uvedeno v celním prohlášení</a:t>
            </a:r>
            <a:r>
              <a:rPr lang="cs-CZ" sz="1900" dirty="0">
                <a:solidFill>
                  <a:schemeClr val="accent1">
                    <a:lumMod val="50000"/>
                  </a:schemeClr>
                </a:solidFill>
              </a:rPr>
              <a:t>, které je příslušné pro daný celní režim.</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Není-li stanoveno jinak, je </a:t>
            </a:r>
            <a:r>
              <a:rPr lang="cs-CZ" sz="1900" b="1" dirty="0">
                <a:solidFill>
                  <a:schemeClr val="accent1">
                    <a:lumMod val="50000"/>
                  </a:schemeClr>
                </a:solidFill>
              </a:rPr>
              <a:t>celním úřadem příslušným </a:t>
            </a:r>
            <a:r>
              <a:rPr lang="cs-CZ" sz="1900" dirty="0">
                <a:solidFill>
                  <a:schemeClr val="accent1">
                    <a:lumMod val="50000"/>
                  </a:schemeClr>
                </a:solidFill>
              </a:rPr>
              <a:t>k propuštění zboží do určitého celního režimu celní úřad, do jehož </a:t>
            </a:r>
            <a:r>
              <a:rPr lang="cs-CZ" sz="1900" b="1" dirty="0">
                <a:solidFill>
                  <a:schemeClr val="accent1">
                    <a:lumMod val="50000"/>
                  </a:schemeClr>
                </a:solidFill>
              </a:rPr>
              <a:t>působnosti spadá místo</a:t>
            </a:r>
            <a:r>
              <a:rPr lang="cs-CZ" sz="1900" dirty="0">
                <a:solidFill>
                  <a:schemeClr val="accent1">
                    <a:lumMod val="50000"/>
                  </a:schemeClr>
                </a:solidFill>
              </a:rPr>
              <a:t>, v němž </a:t>
            </a:r>
            <a:r>
              <a:rPr lang="cs-CZ" sz="1900" b="1" dirty="0">
                <a:solidFill>
                  <a:schemeClr val="accent1">
                    <a:lumMod val="50000"/>
                  </a:schemeClr>
                </a:solidFill>
              </a:rPr>
              <a:t>bylo zboží předloženo </a:t>
            </a:r>
            <a:r>
              <a:rPr lang="cs-CZ" sz="1900" dirty="0">
                <a:solidFill>
                  <a:schemeClr val="accent1">
                    <a:lumMod val="50000"/>
                  </a:schemeClr>
                </a:solidFill>
              </a:rPr>
              <a:t>celnímu úřadu.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Aniž je dotčen čl. 167 odst. 1 UCC, </a:t>
            </a:r>
            <a:r>
              <a:rPr lang="cs-CZ" sz="1900" b="1" dirty="0">
                <a:solidFill>
                  <a:schemeClr val="accent1">
                    <a:lumMod val="50000"/>
                  </a:schemeClr>
                </a:solidFill>
              </a:rPr>
              <a:t>celní prohlášení může podat každá osoba</a:t>
            </a:r>
            <a:r>
              <a:rPr lang="cs-CZ" sz="1900" dirty="0">
                <a:solidFill>
                  <a:schemeClr val="accent1">
                    <a:lumMod val="50000"/>
                  </a:schemeClr>
                </a:solidFill>
              </a:rPr>
              <a:t>, která je </a:t>
            </a:r>
            <a:r>
              <a:rPr lang="cs-CZ" sz="1900" b="1" dirty="0">
                <a:solidFill>
                  <a:schemeClr val="accent1">
                    <a:lumMod val="50000"/>
                  </a:schemeClr>
                </a:solidFill>
              </a:rPr>
              <a:t>schopna poskytnout </a:t>
            </a:r>
            <a:r>
              <a:rPr lang="cs-CZ" sz="1900" dirty="0">
                <a:solidFill>
                  <a:schemeClr val="accent1">
                    <a:lumMod val="50000"/>
                  </a:schemeClr>
                </a:solidFill>
              </a:rPr>
              <a:t>veškeré </a:t>
            </a:r>
            <a:r>
              <a:rPr lang="cs-CZ" sz="1900" b="1" dirty="0">
                <a:solidFill>
                  <a:schemeClr val="accent1">
                    <a:lumMod val="50000"/>
                  </a:schemeClr>
                </a:solidFill>
              </a:rPr>
              <a:t>informace</a:t>
            </a:r>
            <a:r>
              <a:rPr lang="cs-CZ" sz="1900" dirty="0">
                <a:solidFill>
                  <a:schemeClr val="accent1">
                    <a:lumMod val="50000"/>
                  </a:schemeClr>
                </a:solidFill>
              </a:rPr>
              <a:t>, které jsou požadovány pro použití ustanovení upravujících celní režim, do kterého je zboží navrženo v celním prohlášení. Tato osoba musí být rovněž </a:t>
            </a:r>
            <a:r>
              <a:rPr lang="cs-CZ" sz="1900" b="1" dirty="0">
                <a:solidFill>
                  <a:schemeClr val="accent1">
                    <a:lumMod val="50000"/>
                  </a:schemeClr>
                </a:solidFill>
              </a:rPr>
              <a:t>schopna</a:t>
            </a:r>
            <a:r>
              <a:rPr lang="cs-CZ" sz="1900" dirty="0">
                <a:solidFill>
                  <a:schemeClr val="accent1">
                    <a:lumMod val="50000"/>
                  </a:schemeClr>
                </a:solidFill>
              </a:rPr>
              <a:t> celnímu úřadu předmětné </a:t>
            </a:r>
            <a:r>
              <a:rPr lang="cs-CZ" sz="1900" b="1" dirty="0">
                <a:solidFill>
                  <a:schemeClr val="accent1">
                    <a:lumMod val="50000"/>
                  </a:schemeClr>
                </a:solidFill>
              </a:rPr>
              <a:t>zboží předložit </a:t>
            </a:r>
            <a:r>
              <a:rPr lang="cs-CZ" sz="1900" dirty="0">
                <a:solidFill>
                  <a:schemeClr val="accent1">
                    <a:lumMod val="50000"/>
                  </a:schemeClr>
                </a:solidFill>
              </a:rPr>
              <a:t>nebo zajistit jeho předložení.</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Vyplývají-li však z přijetí celního prohlášení pro určitou osobu </a:t>
            </a:r>
            <a:r>
              <a:rPr lang="cs-CZ" sz="1900" b="1" dirty="0">
                <a:solidFill>
                  <a:schemeClr val="accent1">
                    <a:lumMod val="50000"/>
                  </a:schemeClr>
                </a:solidFill>
              </a:rPr>
              <a:t>zvláštní povinnosti</a:t>
            </a:r>
            <a:r>
              <a:rPr lang="cs-CZ" sz="1900" dirty="0">
                <a:solidFill>
                  <a:schemeClr val="accent1">
                    <a:lumMod val="50000"/>
                  </a:schemeClr>
                </a:solidFill>
              </a:rPr>
              <a:t>, podá uvedené celní prohlášení </a:t>
            </a:r>
            <a:r>
              <a:rPr lang="cs-CZ" sz="1900" b="1" dirty="0">
                <a:solidFill>
                  <a:schemeClr val="accent1">
                    <a:lumMod val="50000"/>
                  </a:schemeClr>
                </a:solidFill>
              </a:rPr>
              <a:t>tato osoba nebo její zástupce</a:t>
            </a:r>
            <a:r>
              <a:rPr lang="cs-CZ" sz="19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a:solidFill>
                  <a:schemeClr val="accent1">
                    <a:lumMod val="50000"/>
                  </a:schemeClr>
                </a:solidFill>
              </a:rPr>
              <a:t>	</a:t>
            </a:r>
          </a:p>
        </p:txBody>
      </p:sp>
    </p:spTree>
    <p:extLst>
      <p:ext uri="{BB962C8B-B14F-4D97-AF65-F5344CB8AC3E}">
        <p14:creationId xmlns:p14="http://schemas.microsoft.com/office/powerpoint/2010/main" val="1837099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Zásady při plnění celních formalit (5)</a:t>
            </a:r>
          </a:p>
        </p:txBody>
      </p:sp>
      <p:sp>
        <p:nvSpPr>
          <p:cNvPr id="10243" name="Zástupný symbol pro obsah 2"/>
          <p:cNvSpPr>
            <a:spLocks noGrp="1"/>
          </p:cNvSpPr>
          <p:nvPr>
            <p:ph sz="quarter" idx="4294967295"/>
          </p:nvPr>
        </p:nvSpPr>
        <p:spPr>
          <a:xfrm>
            <a:off x="179512" y="620688"/>
            <a:ext cx="8802687" cy="5665137"/>
          </a:xfrm>
          <a:prstGeom prst="rect">
            <a:avLst/>
          </a:prstGeom>
        </p:spPr>
        <p:txBody>
          <a:bodyPr/>
          <a:lstStyle/>
          <a:p>
            <a:pPr marL="46037" indent="0" algn="just">
              <a:buNone/>
              <a:defRPr/>
            </a:pPr>
            <a:r>
              <a:rPr lang="cs-CZ" sz="2400" b="1" dirty="0">
                <a:solidFill>
                  <a:schemeClr val="accent1">
                    <a:lumMod val="50000"/>
                  </a:schemeClr>
                </a:solidFill>
              </a:rPr>
              <a:t>Ověřování CP a propuštění zboží (čl. 188 - 194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Za účelem </a:t>
            </a:r>
            <a:r>
              <a:rPr lang="cs-CZ" sz="1900" b="1" dirty="0">
                <a:solidFill>
                  <a:schemeClr val="accent1">
                    <a:lumMod val="50000"/>
                  </a:schemeClr>
                </a:solidFill>
              </a:rPr>
              <a:t>ověření správnosti údajů </a:t>
            </a:r>
            <a:r>
              <a:rPr lang="cs-CZ" sz="1900" dirty="0">
                <a:solidFill>
                  <a:schemeClr val="accent1">
                    <a:lumMod val="50000"/>
                  </a:schemeClr>
                </a:solidFill>
              </a:rPr>
              <a:t>uvedených v celním prohlášení, které bylo přijato, celní orgány mohou:</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a) </a:t>
            </a:r>
            <a:r>
              <a:rPr lang="cs-CZ" sz="1900" b="1" dirty="0">
                <a:solidFill>
                  <a:schemeClr val="accent1">
                    <a:lumMod val="50000"/>
                  </a:schemeClr>
                </a:solidFill>
              </a:rPr>
              <a:t>kontrolovat prohlášení a podklady</a:t>
            </a:r>
            <a:r>
              <a:rPr lang="cs-CZ" sz="19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b) požadovat od deklaranta poskytnutí dalších dokladů;</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c) </a:t>
            </a:r>
            <a:r>
              <a:rPr lang="cs-CZ" sz="1900" b="1" dirty="0">
                <a:solidFill>
                  <a:schemeClr val="accent1">
                    <a:lumMod val="50000"/>
                  </a:schemeClr>
                </a:solidFill>
              </a:rPr>
              <a:t>kontrolovat zboží</a:t>
            </a:r>
            <a:r>
              <a:rPr lang="cs-CZ" sz="19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1900" dirty="0">
                <a:solidFill>
                  <a:schemeClr val="accent1">
                    <a:lumMod val="50000"/>
                  </a:schemeClr>
                </a:solidFill>
              </a:rPr>
              <a:t>	d) </a:t>
            </a:r>
            <a:r>
              <a:rPr lang="cs-CZ" sz="1900" b="1" dirty="0">
                <a:solidFill>
                  <a:schemeClr val="accent1">
                    <a:lumMod val="50000"/>
                  </a:schemeClr>
                </a:solidFill>
              </a:rPr>
              <a:t>odebírat vzorky </a:t>
            </a:r>
            <a:r>
              <a:rPr lang="cs-CZ" sz="1900" dirty="0">
                <a:solidFill>
                  <a:schemeClr val="accent1">
                    <a:lumMod val="50000"/>
                  </a:schemeClr>
                </a:solidFill>
              </a:rPr>
              <a:t>za účelem analýzy nebo důkladné kontroly zboží.</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Přepravu zboží na místa, kde bude kontrolováno a kde budou odebrány vzorky, jakož i veškerou nezbytnou manipulaci, která je s kontrolou zboží či odebráním vzorků spojená, </a:t>
            </a:r>
            <a:r>
              <a:rPr lang="cs-CZ" sz="1900" b="1" dirty="0">
                <a:solidFill>
                  <a:schemeClr val="accent1">
                    <a:lumMod val="50000"/>
                  </a:schemeClr>
                </a:solidFill>
              </a:rPr>
              <a:t>zajišťuje deklarant </a:t>
            </a:r>
            <a:r>
              <a:rPr lang="cs-CZ" sz="1900" dirty="0">
                <a:solidFill>
                  <a:schemeClr val="accent1">
                    <a:lumMod val="50000"/>
                  </a:schemeClr>
                </a:solidFill>
              </a:rPr>
              <a:t>sám nebo na svou odpovědnost. Vzniklé </a:t>
            </a:r>
            <a:r>
              <a:rPr lang="cs-CZ" sz="1900" b="1" dirty="0">
                <a:solidFill>
                  <a:schemeClr val="accent1">
                    <a:lumMod val="50000"/>
                  </a:schemeClr>
                </a:solidFill>
              </a:rPr>
              <a:t>náklady nese deklarant.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rgbClr val="4E67C8">
                    <a:lumMod val="50000"/>
                  </a:srgbClr>
                </a:solidFill>
              </a:rPr>
              <a:t>Výsledky ověření </a:t>
            </a:r>
            <a:r>
              <a:rPr lang="cs-CZ" sz="1900" dirty="0">
                <a:solidFill>
                  <a:srgbClr val="4E67C8">
                    <a:lumMod val="50000"/>
                  </a:srgbClr>
                </a:solidFill>
              </a:rPr>
              <a:t>celního prohlášení jsou podkladem </a:t>
            </a:r>
            <a:r>
              <a:rPr lang="cs-CZ" sz="1900" b="1" dirty="0">
                <a:solidFill>
                  <a:srgbClr val="4E67C8">
                    <a:lumMod val="50000"/>
                  </a:srgbClr>
                </a:solidFill>
              </a:rPr>
              <a:t>pro použití ustanovení </a:t>
            </a:r>
            <a:r>
              <a:rPr lang="cs-CZ" sz="1900" dirty="0">
                <a:solidFill>
                  <a:srgbClr val="4E67C8">
                    <a:lumMod val="50000"/>
                  </a:srgbClr>
                </a:solidFill>
              </a:rPr>
              <a:t>upravujících celní režim, do kterého je zboží propuštěno. </a:t>
            </a:r>
            <a:r>
              <a:rPr lang="cs-CZ" sz="1900" b="1" dirty="0">
                <a:solidFill>
                  <a:srgbClr val="4E67C8">
                    <a:lumMod val="50000"/>
                  </a:srgbClr>
                </a:solidFill>
              </a:rPr>
              <a:t>Není-li </a:t>
            </a:r>
            <a:r>
              <a:rPr lang="cs-CZ" sz="1900" dirty="0">
                <a:solidFill>
                  <a:srgbClr val="4E67C8">
                    <a:lumMod val="50000"/>
                  </a:srgbClr>
                </a:solidFill>
              </a:rPr>
              <a:t>celní prohlášení </a:t>
            </a:r>
            <a:r>
              <a:rPr lang="cs-CZ" sz="1900" b="1" dirty="0">
                <a:solidFill>
                  <a:srgbClr val="4E67C8">
                    <a:lumMod val="50000"/>
                  </a:srgbClr>
                </a:solidFill>
              </a:rPr>
              <a:t>ověřováno</a:t>
            </a:r>
            <a:r>
              <a:rPr lang="cs-CZ" sz="1900" dirty="0">
                <a:solidFill>
                  <a:srgbClr val="4E67C8">
                    <a:lumMod val="50000"/>
                  </a:srgbClr>
                </a:solidFill>
              </a:rPr>
              <a:t>, použije se ustanovení </a:t>
            </a:r>
            <a:r>
              <a:rPr lang="cs-CZ" sz="1900" b="1" dirty="0">
                <a:solidFill>
                  <a:srgbClr val="4E67C8">
                    <a:lumMod val="50000"/>
                  </a:srgbClr>
                </a:solidFill>
              </a:rPr>
              <a:t>na základě údajů </a:t>
            </a:r>
            <a:r>
              <a:rPr lang="cs-CZ" sz="1900" dirty="0">
                <a:solidFill>
                  <a:srgbClr val="4E67C8">
                    <a:lumMod val="50000"/>
                  </a:srgbClr>
                </a:solidFill>
              </a:rPr>
              <a:t>uvedených </a:t>
            </a:r>
            <a:r>
              <a:rPr lang="cs-CZ" sz="1900" b="1" dirty="0">
                <a:solidFill>
                  <a:srgbClr val="4E67C8">
                    <a:lumMod val="50000"/>
                  </a:srgbClr>
                </a:solidFill>
              </a:rPr>
              <a:t>v</a:t>
            </a:r>
            <a:r>
              <a:rPr lang="cs-CZ" sz="1900" dirty="0">
                <a:solidFill>
                  <a:srgbClr val="4E67C8">
                    <a:lumMod val="50000"/>
                  </a:srgbClr>
                </a:solidFill>
              </a:rPr>
              <a:t> dotyčném </a:t>
            </a:r>
            <a:r>
              <a:rPr lang="cs-CZ" sz="1900" b="1" dirty="0">
                <a:solidFill>
                  <a:srgbClr val="4E67C8">
                    <a:lumMod val="50000"/>
                  </a:srgbClr>
                </a:solidFill>
              </a:rPr>
              <a:t>celním prohlášení.</a:t>
            </a:r>
            <a:r>
              <a:rPr lang="cs-CZ" sz="1900" b="1"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dirty="0">
                <a:solidFill>
                  <a:schemeClr val="accent1">
                    <a:lumMod val="50000"/>
                  </a:schemeClr>
                </a:solidFill>
              </a:rPr>
              <a:t>Jsou-li </a:t>
            </a:r>
            <a:r>
              <a:rPr lang="cs-CZ" sz="1900" b="1" dirty="0">
                <a:solidFill>
                  <a:schemeClr val="accent1">
                    <a:lumMod val="50000"/>
                  </a:schemeClr>
                </a:solidFill>
              </a:rPr>
              <a:t>splněny podmínky</a:t>
            </a:r>
            <a:r>
              <a:rPr lang="cs-CZ" sz="1900" dirty="0">
                <a:solidFill>
                  <a:schemeClr val="accent1">
                    <a:lumMod val="50000"/>
                  </a:schemeClr>
                </a:solidFill>
              </a:rPr>
              <a:t> stanovené </a:t>
            </a:r>
            <a:r>
              <a:rPr lang="cs-CZ" sz="1900" b="1" dirty="0">
                <a:solidFill>
                  <a:schemeClr val="accent1">
                    <a:lumMod val="50000"/>
                  </a:schemeClr>
                </a:solidFill>
              </a:rPr>
              <a:t>pro propuštění </a:t>
            </a:r>
            <a:r>
              <a:rPr lang="cs-CZ" sz="1900" dirty="0">
                <a:solidFill>
                  <a:schemeClr val="accent1">
                    <a:lumMod val="50000"/>
                  </a:schemeClr>
                </a:solidFill>
              </a:rPr>
              <a:t>zboží do dotyčného režimu a pod podmínkou, že se </a:t>
            </a:r>
            <a:r>
              <a:rPr lang="cs-CZ" sz="1900" b="1" dirty="0">
                <a:solidFill>
                  <a:schemeClr val="accent1">
                    <a:lumMod val="50000"/>
                  </a:schemeClr>
                </a:solidFill>
              </a:rPr>
              <a:t>na zboží nevztahují žádná omezení ani zákazy</a:t>
            </a:r>
            <a:r>
              <a:rPr lang="cs-CZ" sz="1900" dirty="0">
                <a:solidFill>
                  <a:schemeClr val="accent1">
                    <a:lumMod val="50000"/>
                  </a:schemeClr>
                </a:solidFill>
              </a:rPr>
              <a:t>, </a:t>
            </a:r>
            <a:r>
              <a:rPr lang="cs-CZ" sz="1900" b="1" dirty="0">
                <a:solidFill>
                  <a:schemeClr val="accent1">
                    <a:lumMod val="50000"/>
                  </a:schemeClr>
                </a:solidFill>
              </a:rPr>
              <a:t>propustí</a:t>
            </a:r>
            <a:r>
              <a:rPr lang="cs-CZ" sz="1900" dirty="0">
                <a:solidFill>
                  <a:schemeClr val="accent1">
                    <a:lumMod val="50000"/>
                  </a:schemeClr>
                </a:solidFill>
              </a:rPr>
              <a:t> celní orgány zboží </a:t>
            </a:r>
            <a:r>
              <a:rPr lang="cs-CZ" sz="1900" b="1" dirty="0">
                <a:solidFill>
                  <a:schemeClr val="accent1">
                    <a:lumMod val="50000"/>
                  </a:schemeClr>
                </a:solidFill>
              </a:rPr>
              <a:t>ihned </a:t>
            </a:r>
            <a:r>
              <a:rPr lang="cs-CZ" sz="1900" dirty="0">
                <a:solidFill>
                  <a:schemeClr val="accent1">
                    <a:lumMod val="50000"/>
                  </a:schemeClr>
                </a:solidFill>
              </a:rPr>
              <a:t>poté, co byly údaje uvedené v celním prohlášení </a:t>
            </a:r>
            <a:r>
              <a:rPr lang="cs-CZ" sz="1900" b="1" dirty="0">
                <a:solidFill>
                  <a:schemeClr val="accent1">
                    <a:lumMod val="50000"/>
                  </a:schemeClr>
                </a:solidFill>
              </a:rPr>
              <a:t>ověřeny</a:t>
            </a:r>
            <a:r>
              <a:rPr lang="cs-CZ" sz="1900" dirty="0">
                <a:solidFill>
                  <a:schemeClr val="accent1">
                    <a:lumMod val="50000"/>
                  </a:schemeClr>
                </a:solidFill>
              </a:rPr>
              <a:t> </a:t>
            </a:r>
            <a:r>
              <a:rPr lang="cs-CZ" sz="1900" b="1" dirty="0">
                <a:solidFill>
                  <a:schemeClr val="accent1">
                    <a:lumMod val="50000"/>
                  </a:schemeClr>
                </a:solidFill>
              </a:rPr>
              <a:t>nebo</a:t>
            </a:r>
            <a:r>
              <a:rPr lang="cs-CZ" sz="1900" dirty="0">
                <a:solidFill>
                  <a:schemeClr val="accent1">
                    <a:lumMod val="50000"/>
                  </a:schemeClr>
                </a:solidFill>
              </a:rPr>
              <a:t> přijaty </a:t>
            </a:r>
            <a:r>
              <a:rPr lang="cs-CZ" sz="1900" b="1" dirty="0">
                <a:solidFill>
                  <a:schemeClr val="accent1">
                    <a:lumMod val="50000"/>
                  </a:schemeClr>
                </a:solidFill>
              </a:rPr>
              <a:t>bez ověření.</a:t>
            </a:r>
            <a:r>
              <a:rPr lang="cs-CZ" sz="1900" dirty="0">
                <a:solidFill>
                  <a:schemeClr val="accent1">
                    <a:lumMod val="50000"/>
                  </a:schemeClr>
                </a:solidFill>
              </a:rPr>
              <a:t> Toto se použije rovněž v případech, kdy </a:t>
            </a:r>
            <a:r>
              <a:rPr lang="cs-CZ" sz="1900" b="1" dirty="0">
                <a:solidFill>
                  <a:schemeClr val="accent1">
                    <a:lumMod val="50000"/>
                  </a:schemeClr>
                </a:solidFill>
              </a:rPr>
              <a:t>ověření</a:t>
            </a:r>
            <a:r>
              <a:rPr lang="cs-CZ" sz="1900" dirty="0">
                <a:solidFill>
                  <a:schemeClr val="accent1">
                    <a:lumMod val="50000"/>
                  </a:schemeClr>
                </a:solidFill>
              </a:rPr>
              <a:t> uvedené v článku 188 </a:t>
            </a:r>
            <a:r>
              <a:rPr lang="cs-CZ" sz="1900" b="1" dirty="0">
                <a:solidFill>
                  <a:schemeClr val="accent1">
                    <a:lumMod val="50000"/>
                  </a:schemeClr>
                </a:solidFill>
              </a:rPr>
              <a:t>nelze dokončit</a:t>
            </a:r>
            <a:r>
              <a:rPr lang="cs-CZ" sz="1900" dirty="0">
                <a:solidFill>
                  <a:schemeClr val="accent1">
                    <a:lumMod val="50000"/>
                  </a:schemeClr>
                </a:solidFill>
              </a:rPr>
              <a:t> v přiměřené lhůtě a </a:t>
            </a:r>
            <a:r>
              <a:rPr lang="cs-CZ" sz="1900" b="1" dirty="0">
                <a:solidFill>
                  <a:schemeClr val="accent1">
                    <a:lumMod val="50000"/>
                  </a:schemeClr>
                </a:solidFill>
              </a:rPr>
              <a:t>přítomnost zboží </a:t>
            </a:r>
            <a:r>
              <a:rPr lang="cs-CZ" sz="1900" dirty="0">
                <a:solidFill>
                  <a:schemeClr val="accent1">
                    <a:lumMod val="50000"/>
                  </a:schemeClr>
                </a:solidFill>
              </a:rPr>
              <a:t>pro účely ověření </a:t>
            </a:r>
            <a:r>
              <a:rPr lang="cs-CZ" sz="1900" b="1" dirty="0">
                <a:solidFill>
                  <a:schemeClr val="accent1">
                    <a:lumMod val="50000"/>
                  </a:schemeClr>
                </a:solidFill>
              </a:rPr>
              <a:t>již není nutná.</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p:txBody>
      </p:sp>
    </p:spTree>
    <p:extLst>
      <p:ext uri="{BB962C8B-B14F-4D97-AF65-F5344CB8AC3E}">
        <p14:creationId xmlns:p14="http://schemas.microsoft.com/office/powerpoint/2010/main" val="114576852"/>
      </p:ext>
    </p:extLst>
  </p:cSld>
  <p:clrMapOvr>
    <a:masterClrMapping/>
  </p:clrMapOvr>
</p:sld>
</file>

<file path=ppt/theme/theme1.xml><?xml version="1.0" encoding="utf-8"?>
<a:theme xmlns:a="http://schemas.openxmlformats.org/drawingml/2006/main" name="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20887</TotalTime>
  <Words>8762</Words>
  <Application>Microsoft Office PowerPoint</Application>
  <PresentationFormat>Předvádění na obrazovce (4:3)</PresentationFormat>
  <Paragraphs>695</Paragraphs>
  <Slides>56</Slides>
  <Notes>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56</vt:i4>
      </vt:variant>
    </vt:vector>
  </HeadingPairs>
  <TitlesOfParts>
    <vt:vector size="60" baseType="lpstr">
      <vt:lpstr>Arial</vt:lpstr>
      <vt:lpstr>Calibri</vt:lpstr>
      <vt:lpstr>Georgia</vt:lpstr>
      <vt:lpstr>Šablona prezentace - paveza. celni unie- cs-new</vt:lpstr>
      <vt:lpstr>Prezentace aplikace PowerPoint</vt:lpstr>
      <vt:lpstr>Základní předpisy a použité zkratky (1) </vt:lpstr>
      <vt:lpstr>Základní předpisy a použité zkratky (2) </vt:lpstr>
      <vt:lpstr>Základní předpisy a použité zkratky (3) </vt:lpstr>
      <vt:lpstr>Zásady při plnění celních formalit (1)</vt:lpstr>
      <vt:lpstr>Zásady při plnění celních formalit (2)</vt:lpstr>
      <vt:lpstr>Zásady při plnění celních formalit (3)</vt:lpstr>
      <vt:lpstr>Zásady při plnění celních formalit (4)</vt:lpstr>
      <vt:lpstr>Zásady při plnění celních formalit (5)</vt:lpstr>
      <vt:lpstr>Zásady při plnění celních formalit (6)</vt:lpstr>
      <vt:lpstr>Celní dluh z nedodržení a přestupky (1) </vt:lpstr>
      <vt:lpstr>Celní dluh z nedodržení a přestupky (2) </vt:lpstr>
      <vt:lpstr>Doporučení pro dotčené subjekty (1)</vt:lpstr>
      <vt:lpstr>Doporučení pro dotčené subjekty (2)</vt:lpstr>
      <vt:lpstr>Principy opatření na nově vzniklé hranici (1)</vt:lpstr>
      <vt:lpstr>Principy opatření na nově vzniklé hranici (2)</vt:lpstr>
      <vt:lpstr>Operace probíhající okolo „Dne D“ (1)</vt:lpstr>
      <vt:lpstr>Operace probíhající okolo „Dne D“ (2)</vt:lpstr>
      <vt:lpstr>Operace probíhající okolo „Dne D“ (3)</vt:lpstr>
      <vt:lpstr>Vstupní dovozní formality (1)</vt:lpstr>
      <vt:lpstr>Vstupní dovozní formality (2)</vt:lpstr>
      <vt:lpstr>Vstupní dovozní formality (3)</vt:lpstr>
      <vt:lpstr>Vstupní dovozní formality (4)</vt:lpstr>
      <vt:lpstr>Vstupní dovozní formality (5)</vt:lpstr>
      <vt:lpstr>Vstupní dovozní formality (6)</vt:lpstr>
      <vt:lpstr>Předložení zboží při dovozu </vt:lpstr>
      <vt:lpstr>Dočasné uskladnění </vt:lpstr>
      <vt:lpstr>Volný oběh</vt:lpstr>
      <vt:lpstr>   Zvláštní formy podání CP – volný oběh </vt:lpstr>
      <vt:lpstr>CP podané před předložením zboží (1) </vt:lpstr>
      <vt:lpstr>CP podané před předložením zboží (2) </vt:lpstr>
      <vt:lpstr>Vývoz a zpětný vývoz zboží (1)</vt:lpstr>
      <vt:lpstr>Vývoz a zpětný vývoz zboží (2)</vt:lpstr>
      <vt:lpstr>Vývoz a zpětný vývoz zboží (3)</vt:lpstr>
      <vt:lpstr>Vývoz a zpětný vývoz zboží (4)</vt:lpstr>
      <vt:lpstr>Vývoz a zpětný vývoz zboží (5)</vt:lpstr>
      <vt:lpstr>Tranzit (1) </vt:lpstr>
      <vt:lpstr>Tranzit (2) </vt:lpstr>
      <vt:lpstr>Tranzit (3) </vt:lpstr>
      <vt:lpstr>Tranzit (4) </vt:lpstr>
      <vt:lpstr>Tranzit (5)</vt:lpstr>
      <vt:lpstr>Nové kódy pro UK</vt:lpstr>
      <vt:lpstr>Další změny v souvislosti s brexitem (1)</vt:lpstr>
      <vt:lpstr>Další změny v souvislosti s brexitem (2)</vt:lpstr>
      <vt:lpstr>Další změny v souvislosti s brexitem (3)</vt:lpstr>
      <vt:lpstr>Opatření na straně UK (1)</vt:lpstr>
      <vt:lpstr>Opatření na straně UK (2)</vt:lpstr>
      <vt:lpstr>Opatření na straně UK (3)</vt:lpstr>
      <vt:lpstr>Vzorové obchodní případy (1)</vt:lpstr>
      <vt:lpstr>Vzorové obchodní případy (2)</vt:lpstr>
      <vt:lpstr>Vzorové obchodní případy (3)</vt:lpstr>
      <vt:lpstr>Vzorové obchodní případy (4)</vt:lpstr>
      <vt:lpstr>Vzorové obchodní případy (5)</vt:lpstr>
      <vt:lpstr>Základní informace/odkazy (1)</vt:lpstr>
      <vt:lpstr>Základní informace/odkazy (2)</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SK-ZJP MR</dc:title>
  <dc:creator>SHEDA</dc:creator>
  <cp:lastModifiedBy>Štrupl Jiří, Ing., plk.</cp:lastModifiedBy>
  <cp:revision>1294</cp:revision>
  <cp:lastPrinted>2019-09-23T12:15:57Z</cp:lastPrinted>
  <dcterms:created xsi:type="dcterms:W3CDTF">2012-09-06T14:54:11Z</dcterms:created>
  <dcterms:modified xsi:type="dcterms:W3CDTF">2020-12-14T15:52:20Z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0x010100D6EB0938F7C9B34C973CDF1ED0F140FF</vt:lpwstr>
  </property>
</Properties>
</file>